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3" r:id="rId3"/>
    <p:sldId id="394" r:id="rId4"/>
    <p:sldId id="257" r:id="rId5"/>
    <p:sldId id="258" r:id="rId6"/>
    <p:sldId id="259" r:id="rId7"/>
    <p:sldId id="260" r:id="rId8"/>
    <p:sldId id="261" r:id="rId9"/>
    <p:sldId id="263" r:id="rId10"/>
    <p:sldId id="262" r:id="rId11"/>
    <p:sldId id="264" r:id="rId12"/>
    <p:sldId id="265" r:id="rId13"/>
    <p:sldId id="266" r:id="rId14"/>
    <p:sldId id="267" r:id="rId15"/>
    <p:sldId id="395" r:id="rId16"/>
    <p:sldId id="396" r:id="rId17"/>
    <p:sldId id="397" r:id="rId18"/>
    <p:sldId id="399" r:id="rId19"/>
    <p:sldId id="398" r:id="rId20"/>
    <p:sldId id="400" r:id="rId21"/>
    <p:sldId id="401" r:id="rId22"/>
    <p:sldId id="274" r:id="rId23"/>
    <p:sldId id="275" r:id="rId24"/>
    <p:sldId id="277" r:id="rId25"/>
    <p:sldId id="276" r:id="rId26"/>
    <p:sldId id="402" r:id="rId27"/>
    <p:sldId id="404" r:id="rId28"/>
    <p:sldId id="279" r:id="rId29"/>
    <p:sldId id="403" r:id="rId30"/>
    <p:sldId id="283" r:id="rId31"/>
    <p:sldId id="284" r:id="rId32"/>
    <p:sldId id="405" r:id="rId33"/>
    <p:sldId id="285" r:id="rId34"/>
    <p:sldId id="409" r:id="rId35"/>
    <p:sldId id="286" r:id="rId36"/>
    <p:sldId id="288" r:id="rId37"/>
    <p:sldId id="287" r:id="rId38"/>
    <p:sldId id="289" r:id="rId39"/>
    <p:sldId id="290" r:id="rId40"/>
    <p:sldId id="291" r:id="rId41"/>
    <p:sldId id="407" r:id="rId42"/>
    <p:sldId id="292" r:id="rId43"/>
    <p:sldId id="293" r:id="rId44"/>
    <p:sldId id="294" r:id="rId45"/>
    <p:sldId id="295" r:id="rId46"/>
    <p:sldId id="410" r:id="rId47"/>
    <p:sldId id="296" r:id="rId48"/>
    <p:sldId id="411" r:id="rId49"/>
    <p:sldId id="297" r:id="rId50"/>
    <p:sldId id="298" r:id="rId51"/>
    <p:sldId id="299" r:id="rId52"/>
    <p:sldId id="300" r:id="rId53"/>
    <p:sldId id="301" r:id="rId54"/>
    <p:sldId id="302" r:id="rId55"/>
    <p:sldId id="303" r:id="rId56"/>
    <p:sldId id="304" r:id="rId57"/>
    <p:sldId id="306" r:id="rId58"/>
    <p:sldId id="305" r:id="rId59"/>
    <p:sldId id="307" r:id="rId60"/>
    <p:sldId id="308" r:id="rId61"/>
    <p:sldId id="309" r:id="rId62"/>
    <p:sldId id="406" r:id="rId63"/>
    <p:sldId id="311" r:id="rId64"/>
    <p:sldId id="413" r:id="rId65"/>
    <p:sldId id="312" r:id="rId66"/>
    <p:sldId id="313" r:id="rId67"/>
    <p:sldId id="314" r:id="rId68"/>
    <p:sldId id="315" r:id="rId69"/>
    <p:sldId id="316" r:id="rId70"/>
    <p:sldId id="415" r:id="rId71"/>
    <p:sldId id="317" r:id="rId72"/>
    <p:sldId id="417" r:id="rId73"/>
    <p:sldId id="318" r:id="rId74"/>
    <p:sldId id="319" r:id="rId75"/>
    <p:sldId id="320" r:id="rId76"/>
    <p:sldId id="321" r:id="rId77"/>
    <p:sldId id="322" r:id="rId78"/>
    <p:sldId id="323" r:id="rId79"/>
    <p:sldId id="324" r:id="rId80"/>
    <p:sldId id="325" r:id="rId81"/>
    <p:sldId id="326" r:id="rId82"/>
    <p:sldId id="327" r:id="rId83"/>
    <p:sldId id="418" r:id="rId84"/>
    <p:sldId id="329" r:id="rId85"/>
    <p:sldId id="419" r:id="rId86"/>
    <p:sldId id="420" r:id="rId87"/>
    <p:sldId id="421" r:id="rId88"/>
    <p:sldId id="330" r:id="rId89"/>
    <p:sldId id="331" r:id="rId90"/>
    <p:sldId id="423" r:id="rId91"/>
    <p:sldId id="422" r:id="rId92"/>
    <p:sldId id="424" r:id="rId93"/>
    <p:sldId id="425" r:id="rId94"/>
    <p:sldId id="426" r:id="rId95"/>
    <p:sldId id="334" r:id="rId96"/>
    <p:sldId id="427" r:id="rId97"/>
    <p:sldId id="428" r:id="rId98"/>
    <p:sldId id="335" r:id="rId99"/>
    <p:sldId id="336" r:id="rId100"/>
    <p:sldId id="429" r:id="rId101"/>
    <p:sldId id="337" r:id="rId102"/>
    <p:sldId id="338" r:id="rId103"/>
    <p:sldId id="433" r:id="rId104"/>
    <p:sldId id="339" r:id="rId105"/>
    <p:sldId id="340" r:id="rId106"/>
    <p:sldId id="341" r:id="rId107"/>
    <p:sldId id="434" r:id="rId108"/>
    <p:sldId id="435" r:id="rId109"/>
    <p:sldId id="343" r:id="rId110"/>
    <p:sldId id="436" r:id="rId111"/>
    <p:sldId id="344" r:id="rId112"/>
    <p:sldId id="345" r:id="rId113"/>
    <p:sldId id="439" r:id="rId114"/>
    <p:sldId id="440" r:id="rId115"/>
    <p:sldId id="347" r:id="rId116"/>
    <p:sldId id="441" r:id="rId117"/>
    <p:sldId id="348" r:id="rId118"/>
    <p:sldId id="349" r:id="rId119"/>
    <p:sldId id="443" r:id="rId120"/>
    <p:sldId id="444" r:id="rId121"/>
    <p:sldId id="351" r:id="rId122"/>
    <p:sldId id="445" r:id="rId123"/>
    <p:sldId id="352" r:id="rId124"/>
    <p:sldId id="353" r:id="rId125"/>
    <p:sldId id="354" r:id="rId126"/>
    <p:sldId id="355" r:id="rId127"/>
    <p:sldId id="448" r:id="rId128"/>
    <p:sldId id="450" r:id="rId129"/>
    <p:sldId id="357" r:id="rId130"/>
    <p:sldId id="451" r:id="rId131"/>
    <p:sldId id="358" r:id="rId132"/>
    <p:sldId id="359" r:id="rId133"/>
    <p:sldId id="360" r:id="rId134"/>
    <p:sldId id="454" r:id="rId135"/>
    <p:sldId id="455" r:id="rId136"/>
    <p:sldId id="456" r:id="rId137"/>
    <p:sldId id="457" r:id="rId138"/>
    <p:sldId id="361" r:id="rId139"/>
    <p:sldId id="362" r:id="rId140"/>
    <p:sldId id="363" r:id="rId141"/>
    <p:sldId id="364" r:id="rId142"/>
    <p:sldId id="365" r:id="rId143"/>
    <p:sldId id="458" r:id="rId144"/>
    <p:sldId id="459" r:id="rId145"/>
    <p:sldId id="366" r:id="rId146"/>
    <p:sldId id="460" r:id="rId147"/>
    <p:sldId id="461" r:id="rId148"/>
    <p:sldId id="367" r:id="rId149"/>
    <p:sldId id="368" r:id="rId150"/>
    <p:sldId id="369" r:id="rId151"/>
    <p:sldId id="370" r:id="rId152"/>
    <p:sldId id="371" r:id="rId153"/>
    <p:sldId id="463" r:id="rId154"/>
    <p:sldId id="467" r:id="rId155"/>
    <p:sldId id="464" r:id="rId156"/>
    <p:sldId id="465" r:id="rId157"/>
    <p:sldId id="466" r:id="rId158"/>
    <p:sldId id="468" r:id="rId159"/>
    <p:sldId id="376" r:id="rId160"/>
    <p:sldId id="471" r:id="rId161"/>
    <p:sldId id="377" r:id="rId162"/>
    <p:sldId id="378" r:id="rId163"/>
    <p:sldId id="379" r:id="rId164"/>
    <p:sldId id="380" r:id="rId165"/>
    <p:sldId id="381" r:id="rId166"/>
    <p:sldId id="469" r:id="rId167"/>
    <p:sldId id="470" r:id="rId168"/>
    <p:sldId id="472" r:id="rId169"/>
    <p:sldId id="382" r:id="rId170"/>
    <p:sldId id="383" r:id="rId171"/>
    <p:sldId id="384" r:id="rId172"/>
    <p:sldId id="385" r:id="rId173"/>
    <p:sldId id="386" r:id="rId174"/>
    <p:sldId id="387" r:id="rId175"/>
    <p:sldId id="388" r:id="rId176"/>
    <p:sldId id="389" r:id="rId177"/>
    <p:sldId id="474" r:id="rId178"/>
    <p:sldId id="473" r:id="rId179"/>
    <p:sldId id="390" r:id="rId180"/>
    <p:sldId id="391" r:id="rId181"/>
    <p:sldId id="475" r:id="rId182"/>
    <p:sldId id="476" r:id="rId183"/>
    <p:sldId id="477" r:id="rId184"/>
    <p:sldId id="478" r:id="rId1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179" autoAdjust="0"/>
  </p:normalViewPr>
  <p:slideViewPr>
    <p:cSldViewPr snapToGrid="0">
      <p:cViewPr varScale="1">
        <p:scale>
          <a:sx n="49" d="100"/>
          <a:sy n="49" d="100"/>
        </p:scale>
        <p:origin x="41"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A003C760-033B-460F-A723-19E4BED43892}" type="datetimeFigureOut">
              <a:rPr lang="en-NZ" smtClean="0"/>
              <a:t>28/01/2025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73085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003C760-033B-460F-A723-19E4BED43892}" type="datetimeFigureOut">
              <a:rPr lang="en-NZ" smtClean="0"/>
              <a:t>28/01/2025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320052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003C760-033B-460F-A723-19E4BED43892}" type="datetimeFigureOut">
              <a:rPr lang="en-NZ" smtClean="0"/>
              <a:t>28/01/2025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343343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A003C760-033B-460F-A723-19E4BED43892}" type="datetimeFigureOut">
              <a:rPr lang="en-NZ" smtClean="0"/>
              <a:t>28/01/2025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10116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03C760-033B-460F-A723-19E4BED43892}" type="datetimeFigureOut">
              <a:rPr lang="en-NZ" smtClean="0"/>
              <a:t>28/01/2025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655002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A003C760-033B-460F-A723-19E4BED43892}" type="datetimeFigureOut">
              <a:rPr lang="en-NZ" smtClean="0"/>
              <a:t>28/01/2025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2574894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A003C760-033B-460F-A723-19E4BED43892}" type="datetimeFigureOut">
              <a:rPr lang="en-NZ" smtClean="0"/>
              <a:t>28/01/2025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472363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A003C760-033B-460F-A723-19E4BED43892}" type="datetimeFigureOut">
              <a:rPr lang="en-NZ" smtClean="0"/>
              <a:t>28/01/2025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46959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03C760-033B-460F-A723-19E4BED43892}" type="datetimeFigureOut">
              <a:rPr lang="en-NZ" smtClean="0"/>
              <a:t>28/01/2025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187321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03C760-033B-460F-A723-19E4BED43892}" type="datetimeFigureOut">
              <a:rPr lang="en-NZ" smtClean="0"/>
              <a:t>28/01/2025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1578439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03C760-033B-460F-A723-19E4BED43892}" type="datetimeFigureOut">
              <a:rPr lang="en-NZ" smtClean="0"/>
              <a:t>28/01/2025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D80F7BC2-4F26-4F6F-80E0-F53FBBF97901}" type="slidenum">
              <a:rPr lang="en-NZ" smtClean="0"/>
              <a:t>‹#›</a:t>
            </a:fld>
            <a:endParaRPr lang="en-NZ"/>
          </a:p>
        </p:txBody>
      </p:sp>
    </p:spTree>
    <p:extLst>
      <p:ext uri="{BB962C8B-B14F-4D97-AF65-F5344CB8AC3E}">
        <p14:creationId xmlns:p14="http://schemas.microsoft.com/office/powerpoint/2010/main" val="4083429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3C760-033B-460F-A723-19E4BED43892}" type="datetimeFigureOut">
              <a:rPr lang="en-NZ" smtClean="0"/>
              <a:t>28/01/2025</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F7BC2-4F26-4F6F-80E0-F53FBBF97901}" type="slidenum">
              <a:rPr lang="en-NZ" smtClean="0"/>
              <a:t>‹#›</a:t>
            </a:fld>
            <a:endParaRPr lang="en-NZ"/>
          </a:p>
        </p:txBody>
      </p:sp>
    </p:spTree>
    <p:extLst>
      <p:ext uri="{BB962C8B-B14F-4D97-AF65-F5344CB8AC3E}">
        <p14:creationId xmlns:p14="http://schemas.microsoft.com/office/powerpoint/2010/main" val="2901879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worlddayofprayer.org.nz/resources/music/"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986" y="224852"/>
            <a:ext cx="5951096" cy="6505732"/>
          </a:xfrm>
        </p:spPr>
        <p:txBody>
          <a:bodyPr>
            <a:normAutofit fontScale="92500" lnSpcReduction="10000"/>
          </a:bodyPr>
          <a:lstStyle/>
          <a:p>
            <a:r>
              <a:rPr lang="en-NZ" sz="6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World Day of Prayer</a:t>
            </a:r>
          </a:p>
          <a:p>
            <a:endParaRPr lang="en-NZ"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Ecumenical Service</a:t>
            </a:r>
          </a:p>
          <a:p>
            <a:r>
              <a:rPr lang="en-NZ" sz="3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Friday 7</a:t>
            </a:r>
            <a:r>
              <a:rPr lang="en-NZ" sz="3600" b="1" baseline="30000" dirty="0" smtClean="0">
                <a:solidFill>
                  <a:schemeClr val="bg1"/>
                </a:solidFill>
                <a:latin typeface="Tahoma" panose="020B0604030504040204" pitchFamily="34" charset="0"/>
                <a:ea typeface="Tahoma" panose="020B0604030504040204" pitchFamily="34" charset="0"/>
                <a:cs typeface="Tahoma" panose="020B0604030504040204" pitchFamily="34" charset="0"/>
              </a:rPr>
              <a:t>th</a:t>
            </a:r>
            <a:r>
              <a:rPr lang="en-NZ" sz="3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March 2025</a:t>
            </a:r>
          </a:p>
          <a:p>
            <a:endParaRPr lang="en-US" sz="2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sz="49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Made You Wonderfully”</a:t>
            </a:r>
          </a:p>
          <a:p>
            <a:endParaRPr lang="en-US" sz="3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Training Day</a:t>
            </a:r>
          </a:p>
          <a:p>
            <a:r>
              <a:rPr lang="en-US"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Saturday 25</a:t>
            </a:r>
            <a:r>
              <a:rPr lang="en-US" sz="3200" b="1" baseline="30000" dirty="0" smtClean="0">
                <a:solidFill>
                  <a:schemeClr val="bg1"/>
                </a:solidFill>
                <a:latin typeface="Tahoma" panose="020B0604030504040204" pitchFamily="34" charset="0"/>
                <a:ea typeface="Tahoma" panose="020B0604030504040204" pitchFamily="34" charset="0"/>
                <a:cs typeface="Tahoma" panose="020B0604030504040204" pitchFamily="34" charset="0"/>
              </a:rPr>
              <a:t>th</a:t>
            </a:r>
            <a:r>
              <a:rPr lang="en-US"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January 2025</a:t>
            </a:r>
            <a:endParaRPr lang="en-NZ" sz="3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6115987" cy="6873612"/>
          </a:xfrm>
          <a:prstGeom prst="rect">
            <a:avLst/>
          </a:prstGeom>
        </p:spPr>
      </p:pic>
    </p:spTree>
    <p:extLst>
      <p:ext uri="{BB962C8B-B14F-4D97-AF65-F5344CB8AC3E}">
        <p14:creationId xmlns:p14="http://schemas.microsoft.com/office/powerpoint/2010/main" val="1422743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May you dance with the waves!</a:t>
            </a:r>
          </a:p>
          <a:p>
            <a:pPr>
              <a:lnSpc>
                <a:spcPct val="100000"/>
              </a:lnSpc>
              <a:spcBef>
                <a:spcPts val="0"/>
              </a:spcBef>
            </a:pP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All:  May you dance with the waves! </a:t>
            </a:r>
          </a:p>
          <a:p>
            <a:pPr>
              <a:lnSpc>
                <a:spcPct val="100000"/>
              </a:lnSpc>
              <a:spcBef>
                <a:spcPts val="0"/>
              </a:spcBef>
            </a:pPr>
            <a:endPar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pPr>
              <a:lnSpc>
                <a:spcPct val="100000"/>
              </a:lnSpc>
              <a:spcBef>
                <a:spcPts val="0"/>
              </a:spcBef>
            </a:pP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All:  Kia </a:t>
            </a:r>
            <a:r>
              <a:rPr lang="en-NZ" sz="4500" b="1" dirty="0" err="1" smtClean="0">
                <a:solidFill>
                  <a:srgbClr val="FFFF00"/>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7633653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03804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Lord You Have Searched Me</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With One Voice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90, verse 1</a:t>
            </a:r>
          </a:p>
          <a:p>
            <a:endParaRPr lang="en-US"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John Hatton ? 1795 The Psalter Hymnal 1927 alt.  Tune Duke Street</a:t>
            </a:r>
          </a:p>
        </p:txBody>
      </p:sp>
    </p:spTree>
    <p:extLst>
      <p:ext uri="{BB962C8B-B14F-4D97-AF65-F5344CB8AC3E}">
        <p14:creationId xmlns:p14="http://schemas.microsoft.com/office/powerpoint/2010/main" val="117371787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Lord, you have searched me, and you know</a:t>
            </a:r>
          </a:p>
          <a:p>
            <a:pPr>
              <a:lnSpc>
                <a:spcPct val="100000"/>
              </a:lnSpc>
              <a:spcBef>
                <a:spcPts val="0"/>
              </a:spcBef>
            </a:pP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where’er</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I rest,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where’er</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I go;</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you know all that I have planned,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all my ways are in your hand.</a:t>
            </a:r>
          </a:p>
        </p:txBody>
      </p:sp>
    </p:spTree>
    <p:extLst>
      <p:ext uri="{BB962C8B-B14F-4D97-AF65-F5344CB8AC3E}">
        <p14:creationId xmlns:p14="http://schemas.microsoft.com/office/powerpoint/2010/main" val="402168605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339679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Faithful God, thank you for taking care of us in every moment of our lives. You have been with us in our fear and our anxiety. Our depression and our frustration. You have helped us bear financial limitations and uncertainties about the future. </a:t>
            </a:r>
          </a:p>
        </p:txBody>
      </p:sp>
    </p:spTree>
    <p:extLst>
      <p:ext uri="{BB962C8B-B14F-4D97-AF65-F5344CB8AC3E}">
        <p14:creationId xmlns:p14="http://schemas.microsoft.com/office/powerpoint/2010/main" val="228633863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have been present with us through cyclones and tsunamis, wildfires and earthquakes. You held us through the COVID-19 pandemic that affected the physical and mental well-being of so many. </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27561677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thank you for all the women leading our powerful prayer movement. We praise you for the mamas who have passed the World Day of Prayer baton from the past into the present.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of Abundance, we are truly grateful for you. And we cannot help but praise You for your faithfulness.</a:t>
            </a:r>
          </a:p>
        </p:txBody>
      </p:sp>
    </p:spTree>
    <p:extLst>
      <p:ext uri="{BB962C8B-B14F-4D97-AF65-F5344CB8AC3E}">
        <p14:creationId xmlns:p14="http://schemas.microsoft.com/office/powerpoint/2010/main" val="708310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386282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Lord You Have Searched Me</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With One Voice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90, verse 2</a:t>
            </a:r>
          </a:p>
          <a:p>
            <a:endParaRPr lang="en-US"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John Hatton ? 1795 The Psalter Hymnal 1927 alt.  Tune Duke Street</a:t>
            </a:r>
          </a:p>
        </p:txBody>
      </p:sp>
    </p:spTree>
    <p:extLst>
      <p:ext uri="{BB962C8B-B14F-4D97-AF65-F5344CB8AC3E}">
        <p14:creationId xmlns:p14="http://schemas.microsoft.com/office/powerpoint/2010/main" val="5507617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My words from you I cannot hide;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feel your power on every side;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Such wondrous knowledge,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aweful</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might,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Unfathomed depth, unmeasured height!</a:t>
            </a:r>
          </a:p>
        </p:txBody>
      </p:sp>
    </p:spTree>
    <p:extLst>
      <p:ext uri="{BB962C8B-B14F-4D97-AF65-F5344CB8AC3E}">
        <p14:creationId xmlns:p14="http://schemas.microsoft.com/office/powerpoint/2010/main" val="276058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Take a moment and notice your own breathing.</a:t>
            </a:r>
          </a:p>
          <a:p>
            <a:pPr>
              <a:lnSpc>
                <a:spcPct val="100000"/>
              </a:lnSpc>
              <a:spcBef>
                <a:spcPts val="0"/>
              </a:spcBef>
            </a:pPr>
            <a:r>
              <a:rPr lang="en-NZ" sz="4500" b="1" i="1" dirty="0" smtClean="0">
                <a:solidFill>
                  <a:schemeClr val="bg1"/>
                </a:solidFill>
                <a:latin typeface="Tahoma" panose="020B0604030504040204" pitchFamily="34" charset="0"/>
                <a:ea typeface="Tahoma" panose="020B0604030504040204" pitchFamily="34" charset="0"/>
                <a:cs typeface="Tahoma" panose="020B0604030504040204" pitchFamily="34" charset="0"/>
              </a:rPr>
              <a:t>(pause)</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Notice how your breath comes in and out, like the waves of the sea.</a:t>
            </a:r>
          </a:p>
          <a:p>
            <a:pPr>
              <a:lnSpc>
                <a:spcPct val="100000"/>
              </a:lnSpc>
              <a:spcBef>
                <a:spcPts val="0"/>
              </a:spcBef>
            </a:pPr>
            <a:r>
              <a:rPr lang="en-NZ" sz="4500" b="1" i="1" dirty="0" smtClean="0">
                <a:solidFill>
                  <a:schemeClr val="bg1"/>
                </a:solidFill>
                <a:latin typeface="Tahoma" panose="020B0604030504040204" pitchFamily="34" charset="0"/>
                <a:ea typeface="Tahoma" panose="020B0604030504040204" pitchFamily="34" charset="0"/>
                <a:cs typeface="Tahoma" panose="020B0604030504040204" pitchFamily="34" charset="0"/>
              </a:rPr>
              <a:t>(longer pause)</a:t>
            </a:r>
          </a:p>
        </p:txBody>
      </p:sp>
    </p:spTree>
    <p:extLst>
      <p:ext uri="{BB962C8B-B14F-4D97-AF65-F5344CB8AC3E}">
        <p14:creationId xmlns:p14="http://schemas.microsoft.com/office/powerpoint/2010/main" val="26330995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465167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of Mercy, we come before you with humble hearts seeking Your forgiveness of our many sins – in word, in deed, and in thoughts. We have spoken unkind words to those around us, neglecting to treat them as wonderfully made by you. </a:t>
            </a:r>
          </a:p>
        </p:txBody>
      </p:sp>
    </p:spTree>
    <p:extLst>
      <p:ext uri="{BB962C8B-B14F-4D97-AF65-F5344CB8AC3E}">
        <p14:creationId xmlns:p14="http://schemas.microsoft.com/office/powerpoint/2010/main" val="191459393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have polluted the oceans and destroyed the environment, neglecting to care for your beautiful creation. Our pride and lack of courage have caused harm to ourselves and others. All of this has caused us to miss out on your blessings and love.</a:t>
            </a:r>
          </a:p>
        </p:txBody>
      </p:sp>
    </p:spTree>
    <p:extLst>
      <p:ext uri="{BB962C8B-B14F-4D97-AF65-F5344CB8AC3E}">
        <p14:creationId xmlns:p14="http://schemas.microsoft.com/office/powerpoint/2010/main" val="42737821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4681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Lord You Have Searched Me</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With One Voice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90, verse 3</a:t>
            </a:r>
          </a:p>
          <a:p>
            <a:endParaRPr lang="en-US"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John Hatton ? 1795 The Psalter Hymnal 1927 alt.  Tune Duke Street</a:t>
            </a:r>
          </a:p>
        </p:txBody>
      </p:sp>
    </p:spTree>
    <p:extLst>
      <p:ext uri="{BB962C8B-B14F-4D97-AF65-F5344CB8AC3E}">
        <p14:creationId xmlns:p14="http://schemas.microsoft.com/office/powerpoint/2010/main" val="173894955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Where can I fly apart from you?</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Where can I from your presence go?</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In heaven?  It is your dwelling fair:</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In death’s abode?  You still are there.</a:t>
            </a:r>
          </a:p>
        </p:txBody>
      </p:sp>
    </p:spTree>
    <p:extLst>
      <p:ext uri="{BB962C8B-B14F-4D97-AF65-F5344CB8AC3E}">
        <p14:creationId xmlns:p14="http://schemas.microsoft.com/office/powerpoint/2010/main" val="3762728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30437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Gracious God, please hear the longings of our hearts. Re-create your character and image within us. Open our spiritual eyes and minds to accept our divine beauty. And inspire us to share this beauty with others. God, help us to honour the divine beauty in everyone, appreciating each person that you have created. </a:t>
            </a:r>
          </a:p>
        </p:txBody>
      </p:sp>
    </p:spTree>
    <p:extLst>
      <p:ext uri="{BB962C8B-B14F-4D97-AF65-F5344CB8AC3E}">
        <p14:creationId xmlns:p14="http://schemas.microsoft.com/office/powerpoint/2010/main" val="2884681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Wise Teacher/Patient God, help us to recognize that you are always present, no matter what circumstances we face. Loving Spirit, we need your embrace, so that we might shine and radiate your love to the whole world.</a:t>
            </a:r>
          </a:p>
        </p:txBody>
      </p:sp>
    </p:spTree>
    <p:extLst>
      <p:ext uri="{BB962C8B-B14F-4D97-AF65-F5344CB8AC3E}">
        <p14:creationId xmlns:p14="http://schemas.microsoft.com/office/powerpoint/2010/main" val="194229912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797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Every one of us gathered here today is breathing! Isn’t that astonishing? All of us share in that gift of life.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As surely as the waves of the ocean rise and fall, our breath flows in and out.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Let us go ahead now and make a BIG wave! Take a deep breath. Engage and feel this sacred and shared gift of life!</a:t>
            </a:r>
          </a:p>
          <a:p>
            <a:pPr>
              <a:lnSpc>
                <a:spcPct val="100000"/>
              </a:lnSpc>
              <a:spcBef>
                <a:spcPts val="0"/>
              </a:spcBef>
            </a:pPr>
            <a:r>
              <a:rPr lang="en-NZ" sz="4500" b="1" i="1" dirty="0" smtClean="0">
                <a:solidFill>
                  <a:schemeClr val="bg1"/>
                </a:solidFill>
                <a:latin typeface="Tahoma" panose="020B0604030504040204" pitchFamily="34" charset="0"/>
                <a:ea typeface="Tahoma" panose="020B0604030504040204" pitchFamily="34" charset="0"/>
                <a:cs typeface="Tahoma" panose="020B0604030504040204" pitchFamily="34" charset="0"/>
              </a:rPr>
              <a:t>(pause)</a:t>
            </a:r>
          </a:p>
        </p:txBody>
      </p:sp>
    </p:spTree>
    <p:extLst>
      <p:ext uri="{BB962C8B-B14F-4D97-AF65-F5344CB8AC3E}">
        <p14:creationId xmlns:p14="http://schemas.microsoft.com/office/powerpoint/2010/main" val="203353104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Lord You Have Searched Me</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With One Voice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90, verse 4</a:t>
            </a:r>
          </a:p>
          <a:p>
            <a:endParaRPr lang="en-US"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John Hatton ? 1795 The Psalter Hymnal 1927 alt.  Tune Duke Street</a:t>
            </a:r>
          </a:p>
        </p:txBody>
      </p:sp>
    </p:spTree>
    <p:extLst>
      <p:ext uri="{BB962C8B-B14F-4D97-AF65-F5344CB8AC3E}">
        <p14:creationId xmlns:p14="http://schemas.microsoft.com/office/powerpoint/2010/main" val="145828045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If I the wings of morning take,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far away my dwelling make,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find your right hand leading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presence still supporting me.</a:t>
            </a:r>
          </a:p>
        </p:txBody>
      </p:sp>
    </p:spTree>
    <p:extLst>
      <p:ext uri="{BB962C8B-B14F-4D97-AF65-F5344CB8AC3E}">
        <p14:creationId xmlns:p14="http://schemas.microsoft.com/office/powerpoint/2010/main" val="149416966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3490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of Wisdom, we pray for the leaders in our world. Guide their hearts and minds to have integrity as they make decisions. Inspire them and bless them with vision to move our world towards unity and peace.</a:t>
            </a:r>
          </a:p>
        </p:txBody>
      </p:sp>
    </p:spTree>
    <p:extLst>
      <p:ext uri="{BB962C8B-B14F-4D97-AF65-F5344CB8AC3E}">
        <p14:creationId xmlns:p14="http://schemas.microsoft.com/office/powerpoint/2010/main" val="293189568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pray for women and girls who are vulnerable in our societies. Create the conditions so that elderly women can live with respect and dignity. Give our young women the education, aspiration and vision to develop into a promising future. Provide strength, courage and patience to all women experiencing domestic violence.</a:t>
            </a:r>
          </a:p>
        </p:txBody>
      </p:sp>
    </p:spTree>
    <p:extLst>
      <p:ext uri="{BB962C8B-B14F-4D97-AF65-F5344CB8AC3E}">
        <p14:creationId xmlns:p14="http://schemas.microsoft.com/office/powerpoint/2010/main" val="379558756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of Healing, restore us to wellness. Heal us from physical diseases such as cancer, diabetes, and heart disease. Relieve us from mental illness and heal our emotional wounds. Protect us from the selfishness and greed that threaten our spiritual well-being. </a:t>
            </a:r>
          </a:p>
        </p:txBody>
      </p:sp>
    </p:spTree>
    <p:extLst>
      <p:ext uri="{BB962C8B-B14F-4D97-AF65-F5344CB8AC3E}">
        <p14:creationId xmlns:p14="http://schemas.microsoft.com/office/powerpoint/2010/main" val="382886259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help our World Day of Prayer movement unite our communities in prayer. Help us make your love visible. Strengthen us to continue loving and supporting all who are in need. Lead us to treat others as wonderfully made by you, so that all people would feel that they are important, cared for, and treasured.</a:t>
            </a:r>
          </a:p>
        </p:txBody>
      </p:sp>
    </p:spTree>
    <p:extLst>
      <p:ext uri="{BB962C8B-B14F-4D97-AF65-F5344CB8AC3E}">
        <p14:creationId xmlns:p14="http://schemas.microsoft.com/office/powerpoint/2010/main" val="21153921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468459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Lord You Have Searched Me</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With One Voice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90, verse 5</a:t>
            </a:r>
          </a:p>
          <a:p>
            <a:endParaRPr lang="en-US"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John Hatton ? 1795 The Psalter Hymnal 1927 alt.  Tune Duke Street</a:t>
            </a:r>
          </a:p>
        </p:txBody>
      </p:sp>
    </p:spTree>
    <p:extLst>
      <p:ext uri="{BB962C8B-B14F-4D97-AF65-F5344CB8AC3E}">
        <p14:creationId xmlns:p14="http://schemas.microsoft.com/office/powerpoint/2010/main" val="288012484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if the darkness covers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light as darkness seems to be,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to you there’s neither day nor night: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darkness is as clear as light.</a:t>
            </a:r>
          </a:p>
        </p:txBody>
      </p:sp>
    </p:spTree>
    <p:extLst>
      <p:ext uri="{BB962C8B-B14F-4D97-AF65-F5344CB8AC3E}">
        <p14:creationId xmlns:p14="http://schemas.microsoft.com/office/powerpoint/2010/main" val="46553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All:  Kia </a:t>
            </a:r>
            <a:r>
              <a:rPr lang="en-NZ" sz="4500" b="1" dirty="0" err="1" smtClean="0">
                <a:solidFill>
                  <a:srgbClr val="FFFF00"/>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endPar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Let us take another moment to connect. For this one, you will need your imagination!  Imagine the blood flowing through your veins and your arteries. Flowing like rivers.</a:t>
            </a:r>
          </a:p>
          <a:p>
            <a:pPr>
              <a:lnSpc>
                <a:spcPct val="100000"/>
              </a:lnSpc>
              <a:spcBef>
                <a:spcPts val="0"/>
              </a:spcBef>
            </a:pPr>
            <a:r>
              <a:rPr lang="en-NZ" sz="4500" b="1" i="1" dirty="0" smtClean="0">
                <a:solidFill>
                  <a:schemeClr val="bg1"/>
                </a:solidFill>
                <a:latin typeface="Tahoma" panose="020B0604030504040204" pitchFamily="34" charset="0"/>
                <a:ea typeface="Tahoma" panose="020B0604030504040204" pitchFamily="34" charset="0"/>
                <a:cs typeface="Tahoma" panose="020B0604030504040204" pitchFamily="34" charset="0"/>
              </a:rPr>
              <a:t>(pause)</a:t>
            </a:r>
          </a:p>
        </p:txBody>
      </p:sp>
    </p:spTree>
    <p:extLst>
      <p:ext uri="{BB962C8B-B14F-4D97-AF65-F5344CB8AC3E}">
        <p14:creationId xmlns:p14="http://schemas.microsoft.com/office/powerpoint/2010/main" val="194861914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693683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Now let us continue by singing the Lord’s Prayer in Maori, the heart language of our sisters from the Cook Islands. After we sing, we will speak the Lord’s Prayer in our own heart languages.</a:t>
            </a:r>
          </a:p>
        </p:txBody>
      </p:sp>
    </p:spTree>
    <p:extLst>
      <p:ext uri="{BB962C8B-B14F-4D97-AF65-F5344CB8AC3E}">
        <p14:creationId xmlns:p14="http://schemas.microsoft.com/office/powerpoint/2010/main" val="192623864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534572" y="2208628"/>
            <a:ext cx="11451101" cy="1046440"/>
          </a:xfrm>
          <a:prstGeom prst="rect">
            <a:avLst/>
          </a:prstGeom>
          <a:noFill/>
        </p:spPr>
        <p:txBody>
          <a:bodyPr wrap="square" rtlCol="0">
            <a:spAutoFit/>
          </a:bodyPr>
          <a:lstStyle/>
          <a:p>
            <a:r>
              <a:rPr lang="en-US" sz="3000" dirty="0" smtClean="0">
                <a:solidFill>
                  <a:srgbClr val="FF0000"/>
                </a:solidFill>
              </a:rPr>
              <a:t>Video of Lord’s Prayer inserted here…</a:t>
            </a:r>
          </a:p>
          <a:p>
            <a:r>
              <a:rPr lang="en-NZ" sz="3200">
                <a:solidFill>
                  <a:srgbClr val="FF0000"/>
                </a:solidFill>
              </a:rPr>
              <a:t>https://www.youtube.com/watch?v=4YWbrCAgBP8</a:t>
            </a:r>
            <a:endParaRPr lang="en-US" sz="3000" dirty="0" smtClean="0">
              <a:solidFill>
                <a:srgbClr val="FF0000"/>
              </a:solidFill>
            </a:endParaRPr>
          </a:p>
        </p:txBody>
      </p:sp>
    </p:spTree>
    <p:extLst>
      <p:ext uri="{BB962C8B-B14F-4D97-AF65-F5344CB8AC3E}">
        <p14:creationId xmlns:p14="http://schemas.microsoft.com/office/powerpoint/2010/main" val="147790343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Lord’s Prayer</a:t>
            </a:r>
          </a:p>
          <a:p>
            <a:endParaRPr lang="en-US" sz="6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Our Father who art in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heaven</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Hallowed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be Thy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Name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Thy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Kingdom come	</a:t>
            </a: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Thy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will be done on earth as it is in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heaven.</a:t>
            </a:r>
          </a:p>
        </p:txBody>
      </p:sp>
    </p:spTree>
    <p:extLst>
      <p:ext uri="{BB962C8B-B14F-4D97-AF65-F5344CB8AC3E}">
        <p14:creationId xmlns:p14="http://schemas.microsoft.com/office/powerpoint/2010/main" val="244144459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Give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us this day our daily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bread</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forgive us our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trespasses</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as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forgive those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who trespass against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us</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lead us not into temptation</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but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deliver us from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evil</a:t>
            </a:r>
          </a:p>
        </p:txBody>
      </p:sp>
    </p:spTree>
    <p:extLst>
      <p:ext uri="{BB962C8B-B14F-4D97-AF65-F5344CB8AC3E}">
        <p14:creationId xmlns:p14="http://schemas.microsoft.com/office/powerpoint/2010/main" val="369560235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For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Thine is the Kingdom</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Power, and the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Glory</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Forever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ever</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Amen</a:t>
            </a:r>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9728992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606673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6206124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Today we have been blessed by the witness of Christian women from the Cook Islands. The three stories they shared have connected us to their lives. These women from the Cook Islands have given generously of their time and talents to make this World Day of Prayer not only possible, but beautiful. </a:t>
            </a:r>
          </a:p>
        </p:txBody>
      </p:sp>
    </p:spTree>
    <p:extLst>
      <p:ext uri="{BB962C8B-B14F-4D97-AF65-F5344CB8AC3E}">
        <p14:creationId xmlns:p14="http://schemas.microsoft.com/office/powerpoint/2010/main" val="64135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come now to a time of offering.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World Day of Prayer is a movement led by Christian women that unites the world in prayer. As we pray with our sisters from the Cook Islands, we are moved to prayerful action. Giving our financial resources is one way we can act so that all women and girls can live with dignity and respect.</a:t>
            </a:r>
          </a:p>
        </p:txBody>
      </p:sp>
    </p:spTree>
    <p:extLst>
      <p:ext uri="{BB962C8B-B14F-4D97-AF65-F5344CB8AC3E}">
        <p14:creationId xmlns:p14="http://schemas.microsoft.com/office/powerpoint/2010/main" val="791177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Just as a river brings nutrients to the shores and the fields of the earth, your blood is bringing nutrients to every organ in your body.</a:t>
            </a:r>
          </a:p>
          <a:p>
            <a:pPr>
              <a:lnSpc>
                <a:spcPct val="100000"/>
              </a:lnSpc>
              <a:spcBef>
                <a:spcPts val="0"/>
              </a:spcBef>
            </a:pPr>
            <a:r>
              <a:rPr lang="en-NZ" sz="4500" b="1" i="1" dirty="0" smtClean="0">
                <a:solidFill>
                  <a:schemeClr val="bg1"/>
                </a:solidFill>
                <a:latin typeface="Tahoma" panose="020B0604030504040204" pitchFamily="34" charset="0"/>
                <a:ea typeface="Tahoma" panose="020B0604030504040204" pitchFamily="34" charset="0"/>
                <a:cs typeface="Tahoma" panose="020B0604030504040204" pitchFamily="34" charset="0"/>
              </a:rPr>
              <a:t>(longer pause)</a:t>
            </a:r>
          </a:p>
        </p:txBody>
      </p:sp>
    </p:spTree>
    <p:extLst>
      <p:ext uri="{BB962C8B-B14F-4D97-AF65-F5344CB8AC3E}">
        <p14:creationId xmlns:p14="http://schemas.microsoft.com/office/powerpoint/2010/main" val="186518154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offerings this year will support:</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Christian World Service – Tongan Community Development Fund, and its work with the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Amatakiloa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women’s groups in Tongan Village communities.</a:t>
            </a:r>
          </a:p>
        </p:txBody>
      </p:sp>
    </p:spTree>
    <p:extLst>
      <p:ext uri="{BB962C8B-B14F-4D97-AF65-F5344CB8AC3E}">
        <p14:creationId xmlns:p14="http://schemas.microsoft.com/office/powerpoint/2010/main" val="60383473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Bible Society – Bible Society of the South Pacific – Healing the wounds of trauma in the South Pacific.</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Interchurch</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Council for Hospital Chaplaincy in New Zealand.</a:t>
            </a:r>
          </a:p>
        </p:txBody>
      </p:sp>
    </p:spTree>
    <p:extLst>
      <p:ext uri="{BB962C8B-B14F-4D97-AF65-F5344CB8AC3E}">
        <p14:creationId xmlns:p14="http://schemas.microsoft.com/office/powerpoint/2010/main" val="352579433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While we are giving our offering, let us enjoy this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imeni</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tuki</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 or sacred hymn – by our siblings in the Cook Islands.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May we open our hearts and give generously.</a:t>
            </a:r>
          </a:p>
        </p:txBody>
      </p:sp>
    </p:spTree>
    <p:extLst>
      <p:ext uri="{BB962C8B-B14F-4D97-AF65-F5344CB8AC3E}">
        <p14:creationId xmlns:p14="http://schemas.microsoft.com/office/powerpoint/2010/main" val="111350371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534572" y="2208628"/>
            <a:ext cx="11451101" cy="1046440"/>
          </a:xfrm>
          <a:prstGeom prst="rect">
            <a:avLst/>
          </a:prstGeom>
          <a:noFill/>
        </p:spPr>
        <p:txBody>
          <a:bodyPr wrap="square" rtlCol="0">
            <a:spAutoFit/>
          </a:bodyPr>
          <a:lstStyle/>
          <a:p>
            <a:r>
              <a:rPr lang="en-US" sz="3000" dirty="0" smtClean="0">
                <a:solidFill>
                  <a:srgbClr val="FF0000"/>
                </a:solidFill>
              </a:rPr>
              <a:t>Video of Congregation Singing inserted here…</a:t>
            </a:r>
          </a:p>
          <a:p>
            <a:r>
              <a:rPr lang="en-NZ" sz="3200" dirty="0">
                <a:solidFill>
                  <a:srgbClr val="FF0000"/>
                </a:solidFill>
              </a:rPr>
              <a:t>https://www.youtube.com/watch?v=Jdqv4LKXPks</a:t>
            </a:r>
            <a:endParaRPr lang="en-US" sz="3000" dirty="0" smtClean="0">
              <a:solidFill>
                <a:srgbClr val="FF0000"/>
              </a:solidFill>
            </a:endParaRPr>
          </a:p>
        </p:txBody>
      </p:sp>
    </p:spTree>
    <p:extLst>
      <p:ext uri="{BB962C8B-B14F-4D97-AF65-F5344CB8AC3E}">
        <p14:creationId xmlns:p14="http://schemas.microsoft.com/office/powerpoint/2010/main" val="1443600648"/>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438502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Let us pray.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we dedicate this offering to you. Thank you for all the gifts you have given to us. Bless the gifts we offer now to you, so that they may bless the world. Amen.</a:t>
            </a:r>
          </a:p>
        </p:txBody>
      </p:sp>
    </p:spTree>
    <p:extLst>
      <p:ext uri="{BB962C8B-B14F-4D97-AF65-F5344CB8AC3E}">
        <p14:creationId xmlns:p14="http://schemas.microsoft.com/office/powerpoint/2010/main" val="89922278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1198171"/>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859864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 Mutual Blessing</a:t>
            </a:r>
          </a:p>
        </p:txBody>
      </p:sp>
    </p:spTree>
    <p:extLst>
      <p:ext uri="{BB962C8B-B14F-4D97-AF65-F5344CB8AC3E}">
        <p14:creationId xmlns:p14="http://schemas.microsoft.com/office/powerpoint/2010/main" val="423111245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As a second part of our offering, and in response to all that has been shared today, let us take a moment to greet a few people around us.</a:t>
            </a:r>
          </a:p>
        </p:txBody>
      </p:sp>
    </p:spTree>
    <p:extLst>
      <p:ext uri="{BB962C8B-B14F-4D97-AF65-F5344CB8AC3E}">
        <p14:creationId xmlns:p14="http://schemas.microsoft.com/office/powerpoint/2010/main" val="831198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It is amazing that God created our bodies to work this way? To bring health and life to every organ within? To keep us strong, alive and vibrant, each and every day?</a:t>
            </a:r>
          </a:p>
        </p:txBody>
      </p:sp>
    </p:spTree>
    <p:extLst>
      <p:ext uri="{BB962C8B-B14F-4D97-AF65-F5344CB8AC3E}">
        <p14:creationId xmlns:p14="http://schemas.microsoft.com/office/powerpoint/2010/main" val="9710291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can start by saying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And then you can say something that you love about that person. After you say what you love about the person, you can end by saying “God made you wonderfully!”</a:t>
            </a:r>
          </a:p>
        </p:txBody>
      </p:sp>
    </p:spTree>
    <p:extLst>
      <p:ext uri="{BB962C8B-B14F-4D97-AF65-F5344CB8AC3E}">
        <p14:creationId xmlns:p14="http://schemas.microsoft.com/office/powerpoint/2010/main" val="404642529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If you know the person well, you might say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I love how you treat everyone with kindness and respect! God made you wonderfully!”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Or,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You are the best cook I know! God made you wonderfully!”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Or,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I love how dedicated you are to your kids. God made you wonderfully!”</a:t>
            </a:r>
          </a:p>
        </p:txBody>
      </p:sp>
    </p:spTree>
    <p:extLst>
      <p:ext uri="{BB962C8B-B14F-4D97-AF65-F5344CB8AC3E}">
        <p14:creationId xmlns:p14="http://schemas.microsoft.com/office/powerpoint/2010/main" val="374584958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If you don’t know them very well, you might say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I love your smile! God made you wonderfully!”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Or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I love your shirt! God made you wonderfully!”</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So, let’s offer a mutual blessing to each other now. </a:t>
            </a:r>
          </a:p>
        </p:txBody>
      </p:sp>
    </p:spTree>
    <p:extLst>
      <p:ext uri="{BB962C8B-B14F-4D97-AF65-F5344CB8AC3E}">
        <p14:creationId xmlns:p14="http://schemas.microsoft.com/office/powerpoint/2010/main" val="268882306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243274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6428201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I am fearfully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wonderfully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a:solidFill>
                  <a:schemeClr val="bg1"/>
                </a:solidFill>
                <a:latin typeface="Tahoma" panose="020B0604030504040204" pitchFamily="34" charset="0"/>
                <a:ea typeface="Tahoma" panose="020B0604030504040204" pitchFamily="34" charset="0"/>
                <a:cs typeface="Tahoma" panose="020B0604030504040204" pitchFamily="34" charset="0"/>
              </a:rPr>
              <a:t>Marvelous</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are your works,</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That my soul knows very well,</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I'll praise you all my days.</a:t>
            </a:r>
          </a:p>
          <a:p>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endPar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6299648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are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fearfully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wonderfully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a:solidFill>
                  <a:schemeClr val="bg1"/>
                </a:solidFill>
                <a:latin typeface="Tahoma" panose="020B0604030504040204" pitchFamily="34" charset="0"/>
                <a:ea typeface="Tahoma" panose="020B0604030504040204" pitchFamily="34" charset="0"/>
                <a:cs typeface="Tahoma" panose="020B0604030504040204" pitchFamily="34" charset="0"/>
              </a:rPr>
              <a:t>Marvelous</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are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God’s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works,</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That my soul knows very well,</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I'll praise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all my days.</a:t>
            </a:r>
          </a:p>
          <a:p>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endPar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6476725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are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fearfully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wonderfully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a:solidFill>
                  <a:schemeClr val="bg1"/>
                </a:solidFill>
                <a:latin typeface="Tahoma" panose="020B0604030504040204" pitchFamily="34" charset="0"/>
                <a:ea typeface="Tahoma" panose="020B0604030504040204" pitchFamily="34" charset="0"/>
                <a:cs typeface="Tahoma" panose="020B0604030504040204" pitchFamily="34" charset="0"/>
              </a:rPr>
              <a:t>Marvelous</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are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God’s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works,</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That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now know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very well,</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we'll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praise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all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days.</a:t>
            </a:r>
          </a:p>
          <a:p>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endPar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8451883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644693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0015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All:  Kia </a:t>
            </a:r>
            <a:r>
              <a:rPr lang="en-NZ" sz="4500" b="1" dirty="0" err="1" smtClean="0">
                <a:solidFill>
                  <a:srgbClr val="FFFF00"/>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endPar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Now, you are invited to find a part of your body that does not hurt too much and try feeling the sensation of your skin dancing through time and space. </a:t>
            </a:r>
          </a:p>
        </p:txBody>
      </p:sp>
    </p:spTree>
    <p:extLst>
      <p:ext uri="{BB962C8B-B14F-4D97-AF65-F5344CB8AC3E}">
        <p14:creationId xmlns:p14="http://schemas.microsoft.com/office/powerpoint/2010/main" val="327249813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Commitment To ‘Prayerful Action’</a:t>
            </a:r>
          </a:p>
        </p:txBody>
      </p:sp>
    </p:spTree>
    <p:extLst>
      <p:ext uri="{BB962C8B-B14F-4D97-AF65-F5344CB8AC3E}">
        <p14:creationId xmlns:p14="http://schemas.microsoft.com/office/powerpoint/2010/main" val="404277905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So what now?</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What happens when we realize that God is with us and for us?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What changes when we recognize that we are fearfully and wonderfully made?</a:t>
            </a:r>
          </a:p>
        </p:txBody>
      </p:sp>
    </p:spTree>
    <p:extLst>
      <p:ext uri="{BB962C8B-B14F-4D97-AF65-F5344CB8AC3E}">
        <p14:creationId xmlns:p14="http://schemas.microsoft.com/office/powerpoint/2010/main" val="4008439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What we believe often becomes our reality.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When we think differently, we live differently.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Changing the way we think changes the way we act.</a:t>
            </a:r>
          </a:p>
        </p:txBody>
      </p:sp>
    </p:spTree>
    <p:extLst>
      <p:ext uri="{BB962C8B-B14F-4D97-AF65-F5344CB8AC3E}">
        <p14:creationId xmlns:p14="http://schemas.microsoft.com/office/powerpoint/2010/main" val="342246951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Each one of us is God’s masterpiece. How will that realization cause us to live differently?</a:t>
            </a:r>
          </a:p>
          <a:p>
            <a:pPr>
              <a:lnSpc>
                <a:spcPct val="100000"/>
              </a:lnSpc>
              <a:spcBef>
                <a:spcPts val="0"/>
              </a:spcBef>
            </a:pPr>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Like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Mii</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when we realize that God knows us, we can find peace amidst our fears.</a:t>
            </a:r>
          </a:p>
        </p:txBody>
      </p:sp>
    </p:spTree>
    <p:extLst>
      <p:ext uri="{BB962C8B-B14F-4D97-AF65-F5344CB8AC3E}">
        <p14:creationId xmlns:p14="http://schemas.microsoft.com/office/powerpoint/2010/main" val="410998466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Like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Vainiu</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when we trust that God is always with us, we can find strength even in the midst of struggles.</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like Dr Dawn, when we understand that we are unique and special, made wonderfully by God, we can use our gifts and talents to serve and bless the world.</a:t>
            </a:r>
          </a:p>
        </p:txBody>
      </p:sp>
    </p:spTree>
    <p:extLst>
      <p:ext uri="{BB962C8B-B14F-4D97-AF65-F5344CB8AC3E}">
        <p14:creationId xmlns:p14="http://schemas.microsoft.com/office/powerpoint/2010/main" val="425561862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motto in World Day of Prayer is “Informed Prayer, Prayerful Action.”</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So let us take one last moment together.</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As we listen again to the ocean waves, let us ask how God is calling us into a new way of being in the world – into “prayerful action.”</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9569916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534572" y="2208628"/>
            <a:ext cx="11451101" cy="1015663"/>
          </a:xfrm>
          <a:prstGeom prst="rect">
            <a:avLst/>
          </a:prstGeom>
          <a:noFill/>
        </p:spPr>
        <p:txBody>
          <a:bodyPr wrap="square" rtlCol="0">
            <a:spAutoFit/>
          </a:bodyPr>
          <a:lstStyle/>
          <a:p>
            <a:r>
              <a:rPr lang="en-US" sz="3000" dirty="0" smtClean="0">
                <a:solidFill>
                  <a:srgbClr val="FF0000"/>
                </a:solidFill>
              </a:rPr>
              <a:t>Video of Ocean Waves inserted here…</a:t>
            </a:r>
          </a:p>
          <a:p>
            <a:r>
              <a:rPr lang="en-US" sz="3000" dirty="0" smtClean="0">
                <a:solidFill>
                  <a:srgbClr val="FF0000"/>
                </a:solidFill>
              </a:rPr>
              <a:t>I </a:t>
            </a:r>
            <a:r>
              <a:rPr lang="en-US" sz="3000" dirty="0">
                <a:solidFill>
                  <a:srgbClr val="FF0000"/>
                </a:solidFill>
              </a:rPr>
              <a:t>used https://www.youtube.com/watch?v=BNTs6-pNFRk&amp;t=1510s</a:t>
            </a:r>
            <a:endParaRPr lang="en-NZ" sz="3000" dirty="0">
              <a:solidFill>
                <a:srgbClr val="FF0000"/>
              </a:solidFill>
            </a:endParaRPr>
          </a:p>
        </p:txBody>
      </p:sp>
    </p:spTree>
    <p:extLst>
      <p:ext uri="{BB962C8B-B14F-4D97-AF65-F5344CB8AC3E}">
        <p14:creationId xmlns:p14="http://schemas.microsoft.com/office/powerpoint/2010/main" val="2579826432"/>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98639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823201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love, O God is never ending’</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endParaRPr lang="en-US"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(Words </a:t>
            </a:r>
            <a:r>
              <a:rPr lang="en-NZ" sz="2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vv</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1,4,5,6: Marty Haugen / ‘The day you gave us Lord, has ended.’ (Words </a:t>
            </a:r>
            <a:r>
              <a:rPr lang="en-NZ" sz="2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vv</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2,3: John </a:t>
            </a:r>
            <a:r>
              <a:rPr lang="en-NZ" sz="2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Ellerton</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1870. Tune: Clement C </a:t>
            </a:r>
            <a:r>
              <a:rPr lang="en-NZ" sz="2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Scholefield</a:t>
            </a:r>
            <a:r>
              <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1874)</a:t>
            </a:r>
          </a:p>
        </p:txBody>
      </p:sp>
    </p:spTree>
    <p:extLst>
      <p:ext uri="{BB962C8B-B14F-4D97-AF65-F5344CB8AC3E}">
        <p14:creationId xmlns:p14="http://schemas.microsoft.com/office/powerpoint/2010/main" val="2517771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might want to wiggle your fingers!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Or wiggle your toes!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Or perhaps you want to stretch your neck muscles.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Maybe you want to touch the skin on your arm, or your face.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Or maybe you want to simply sit still and notice how the chair/pew is supporting you.</a:t>
            </a:r>
          </a:p>
        </p:txBody>
      </p:sp>
    </p:spTree>
    <p:extLst>
      <p:ext uri="{BB962C8B-B14F-4D97-AF65-F5344CB8AC3E}">
        <p14:creationId xmlns:p14="http://schemas.microsoft.com/office/powerpoint/2010/main" val="311397464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love, O God is never ending,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throughout the earth its bounty flows,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all life and breath on you depending: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creation’s depth your wisdom shows.</a:t>
            </a:r>
          </a:p>
        </p:txBody>
      </p:sp>
    </p:spTree>
    <p:extLst>
      <p:ext uri="{BB962C8B-B14F-4D97-AF65-F5344CB8AC3E}">
        <p14:creationId xmlns:p14="http://schemas.microsoft.com/office/powerpoint/2010/main" val="195605794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978" y="125456"/>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Across each continent and island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as dawn leads on another day,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voice of prayer is never silent,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nor dies the strain of praise away.</a:t>
            </a:r>
          </a:p>
        </p:txBody>
      </p:sp>
    </p:spTree>
    <p:extLst>
      <p:ext uri="{BB962C8B-B14F-4D97-AF65-F5344CB8AC3E}">
        <p14:creationId xmlns:p14="http://schemas.microsoft.com/office/powerpoint/2010/main" val="418069581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When we’re at rest the sun is waking,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friends beneath the western sky,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hour by hour fresh lips are making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wondrous doings heard on high.</a:t>
            </a:r>
          </a:p>
        </p:txBody>
      </p:sp>
    </p:spTree>
    <p:extLst>
      <p:ext uri="{BB962C8B-B14F-4D97-AF65-F5344CB8AC3E}">
        <p14:creationId xmlns:p14="http://schemas.microsoft.com/office/powerpoint/2010/main" val="104958480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love, O God, is world surrounding,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like arms that firmly, gently hold.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grace, forever new, abounding,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each day your people to enfold.</a:t>
            </a:r>
          </a:p>
        </p:txBody>
      </p:sp>
    </p:spTree>
    <p:extLst>
      <p:ext uri="{BB962C8B-B14F-4D97-AF65-F5344CB8AC3E}">
        <p14:creationId xmlns:p14="http://schemas.microsoft.com/office/powerpoint/2010/main" val="14262539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love, O God, is ever yearning,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to touch and heal a world of pain;</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may we in Christ, be ever learning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bringing to birth that love again.</a:t>
            </a:r>
          </a:p>
        </p:txBody>
      </p:sp>
    </p:spTree>
    <p:extLst>
      <p:ext uri="{BB962C8B-B14F-4D97-AF65-F5344CB8AC3E}">
        <p14:creationId xmlns:p14="http://schemas.microsoft.com/office/powerpoint/2010/main" val="159495204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love, O God, needs hands and voices;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to hold with care, for justice call.</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Help us, O God, through all our choices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to live your love for one and all.</a:t>
            </a:r>
          </a:p>
        </p:txBody>
      </p:sp>
    </p:spTree>
    <p:extLst>
      <p:ext uri="{BB962C8B-B14F-4D97-AF65-F5344CB8AC3E}">
        <p14:creationId xmlns:p14="http://schemas.microsoft.com/office/powerpoint/2010/main" val="14113704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373680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817390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Blessing</a:t>
            </a:r>
          </a:p>
        </p:txBody>
      </p:sp>
    </p:spTree>
    <p:extLst>
      <p:ext uri="{BB962C8B-B14F-4D97-AF65-F5344CB8AC3E}">
        <p14:creationId xmlns:p14="http://schemas.microsoft.com/office/powerpoint/2010/main" val="17378381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 now, and live this good news: </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is our Creator.</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made us wonderfully.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knows us, and God is with us.</a:t>
            </a:r>
          </a:p>
        </p:txBody>
      </p:sp>
    </p:spTree>
    <p:extLst>
      <p:ext uri="{BB962C8B-B14F-4D97-AF65-F5344CB8AC3E}">
        <p14:creationId xmlns:p14="http://schemas.microsoft.com/office/powerpoint/2010/main" val="951750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As you engage your body, remember being a child, when you took delight at simply moving through the world.</a:t>
            </a:r>
          </a:p>
          <a:p>
            <a:pPr>
              <a:lnSpc>
                <a:spcPct val="100000"/>
              </a:lnSpc>
              <a:spcBef>
                <a:spcPts val="0"/>
              </a:spcBef>
            </a:pPr>
            <a:r>
              <a:rPr lang="en-NZ" sz="4500" b="1" i="1" dirty="0" smtClean="0">
                <a:solidFill>
                  <a:schemeClr val="bg1"/>
                </a:solidFill>
                <a:latin typeface="Tahoma" panose="020B0604030504040204" pitchFamily="34" charset="0"/>
                <a:ea typeface="Tahoma" panose="020B0604030504040204" pitchFamily="34" charset="0"/>
                <a:cs typeface="Tahoma" panose="020B0604030504040204" pitchFamily="34" charset="0"/>
              </a:rPr>
              <a:t>(longer pause)</a:t>
            </a:r>
          </a:p>
        </p:txBody>
      </p:sp>
    </p:spTree>
    <p:extLst>
      <p:ext uri="{BB962C8B-B14F-4D97-AF65-F5344CB8AC3E}">
        <p14:creationId xmlns:p14="http://schemas.microsoft.com/office/powerpoint/2010/main" val="30160657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Treat yourself as a precious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beloved child of God.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treat others as precious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beloved children of God.</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Amen!</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6761906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5594426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2"/>
          <p:cNvSpPr/>
          <p:nvPr/>
        </p:nvSpPr>
        <p:spPr>
          <a:xfrm>
            <a:off x="1448971" y="3244334"/>
            <a:ext cx="9312813" cy="1015663"/>
          </a:xfrm>
          <a:prstGeom prst="rect">
            <a:avLst/>
          </a:prstGeom>
        </p:spPr>
        <p:txBody>
          <a:bodyPr wrap="square">
            <a:spAutoFit/>
          </a:bodyPr>
          <a:lstStyle/>
          <a:p>
            <a:r>
              <a:rPr lang="en-NZ" sz="3000" dirty="0" smtClean="0">
                <a:solidFill>
                  <a:srgbClr val="FF0000"/>
                </a:solidFill>
              </a:rPr>
              <a:t>Video of ‘Wonderfully Made inserted here…</a:t>
            </a:r>
          </a:p>
          <a:p>
            <a:r>
              <a:rPr lang="en-NZ" sz="3000" dirty="0" smtClean="0">
                <a:solidFill>
                  <a:srgbClr val="FF0000"/>
                </a:solidFill>
              </a:rPr>
              <a:t>https</a:t>
            </a:r>
            <a:r>
              <a:rPr lang="en-NZ" sz="3000" dirty="0">
                <a:solidFill>
                  <a:srgbClr val="FF0000"/>
                </a:solidFill>
              </a:rPr>
              <a:t>://www.youtube.com/watch?v=ZxiWitGCjbI</a:t>
            </a:r>
          </a:p>
        </p:txBody>
      </p:sp>
    </p:spTree>
    <p:extLst>
      <p:ext uri="{BB962C8B-B14F-4D97-AF65-F5344CB8AC3E}">
        <p14:creationId xmlns:p14="http://schemas.microsoft.com/office/powerpoint/2010/main" val="1914100033"/>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Rectangle 2"/>
          <p:cNvSpPr/>
          <p:nvPr/>
        </p:nvSpPr>
        <p:spPr>
          <a:xfrm>
            <a:off x="1448971" y="3244334"/>
            <a:ext cx="9312813" cy="1015663"/>
          </a:xfrm>
          <a:prstGeom prst="rect">
            <a:avLst/>
          </a:prstGeom>
        </p:spPr>
        <p:txBody>
          <a:bodyPr wrap="square">
            <a:spAutoFit/>
          </a:bodyPr>
          <a:lstStyle/>
          <a:p>
            <a:r>
              <a:rPr lang="en-NZ" sz="3000" dirty="0" smtClean="0">
                <a:solidFill>
                  <a:srgbClr val="FF0000"/>
                </a:solidFill>
              </a:rPr>
              <a:t>Video of ‘God who knows us’ inserted here…</a:t>
            </a:r>
          </a:p>
          <a:p>
            <a:r>
              <a:rPr lang="en-NZ" sz="3000" dirty="0">
                <a:solidFill>
                  <a:srgbClr val="FF0000"/>
                </a:solidFill>
              </a:rPr>
              <a:t>https://www.youtube.com/watch?v=RaoAKafFHVQ</a:t>
            </a:r>
          </a:p>
        </p:txBody>
      </p:sp>
    </p:spTree>
    <p:extLst>
      <p:ext uri="{BB962C8B-B14F-4D97-AF65-F5344CB8AC3E}">
        <p14:creationId xmlns:p14="http://schemas.microsoft.com/office/powerpoint/2010/main" val="910508393"/>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986" y="224852"/>
            <a:ext cx="5951096" cy="6505732"/>
          </a:xfrm>
        </p:spPr>
        <p:txBody>
          <a:bodyPr>
            <a:normAutofit fontScale="92500" lnSpcReduction="10000"/>
          </a:bodyPr>
          <a:lstStyle/>
          <a:p>
            <a:r>
              <a:rPr lang="en-NZ" sz="6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World Day of Prayer</a:t>
            </a:r>
          </a:p>
          <a:p>
            <a:endParaRPr lang="en-NZ"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Ecumenical Service</a:t>
            </a:r>
          </a:p>
          <a:p>
            <a:r>
              <a:rPr lang="en-NZ" sz="3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Friday 7</a:t>
            </a:r>
            <a:r>
              <a:rPr lang="en-NZ" sz="3600" b="1" baseline="30000" dirty="0" smtClean="0">
                <a:solidFill>
                  <a:schemeClr val="bg1"/>
                </a:solidFill>
                <a:latin typeface="Tahoma" panose="020B0604030504040204" pitchFamily="34" charset="0"/>
                <a:ea typeface="Tahoma" panose="020B0604030504040204" pitchFamily="34" charset="0"/>
                <a:cs typeface="Tahoma" panose="020B0604030504040204" pitchFamily="34" charset="0"/>
              </a:rPr>
              <a:t>th</a:t>
            </a:r>
            <a:r>
              <a:rPr lang="en-NZ" sz="36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March 2025</a:t>
            </a:r>
          </a:p>
          <a:p>
            <a:endParaRPr lang="en-US" sz="2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sz="49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Made You Wonderfully”</a:t>
            </a:r>
          </a:p>
          <a:p>
            <a:endParaRPr lang="en-US" sz="3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Training Day</a:t>
            </a:r>
          </a:p>
          <a:p>
            <a:r>
              <a:rPr lang="en-US"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Saturday 25</a:t>
            </a:r>
            <a:r>
              <a:rPr lang="en-US" sz="3200" b="1" baseline="30000" dirty="0" smtClean="0">
                <a:solidFill>
                  <a:schemeClr val="bg1"/>
                </a:solidFill>
                <a:latin typeface="Tahoma" panose="020B0604030504040204" pitchFamily="34" charset="0"/>
                <a:ea typeface="Tahoma" panose="020B0604030504040204" pitchFamily="34" charset="0"/>
                <a:cs typeface="Tahoma" panose="020B0604030504040204" pitchFamily="34" charset="0"/>
              </a:rPr>
              <a:t>th</a:t>
            </a:r>
            <a:r>
              <a:rPr lang="en-US"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January 2025</a:t>
            </a:r>
            <a:endParaRPr lang="en-NZ" sz="3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6115987" cy="6873612"/>
          </a:xfrm>
          <a:prstGeom prst="rect">
            <a:avLst/>
          </a:prstGeom>
        </p:spPr>
      </p:pic>
    </p:spTree>
    <p:extLst>
      <p:ext uri="{BB962C8B-B14F-4D97-AF65-F5344CB8AC3E}">
        <p14:creationId xmlns:p14="http://schemas.microsoft.com/office/powerpoint/2010/main" val="4217042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made us wonderfully from the very beginning, weaving us together in our mother’s womb.</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the Spirit continues to flow through every moment of every day, helping us to feel the astonishing gift of life.</a:t>
            </a:r>
          </a:p>
        </p:txBody>
      </p:sp>
    </p:spTree>
    <p:extLst>
      <p:ext uri="{BB962C8B-B14F-4D97-AF65-F5344CB8AC3E}">
        <p14:creationId xmlns:p14="http://schemas.microsoft.com/office/powerpoint/2010/main" val="229080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534572" y="2208628"/>
            <a:ext cx="11451101" cy="1015663"/>
          </a:xfrm>
          <a:prstGeom prst="rect">
            <a:avLst/>
          </a:prstGeom>
          <a:noFill/>
        </p:spPr>
        <p:txBody>
          <a:bodyPr wrap="square" rtlCol="0">
            <a:spAutoFit/>
          </a:bodyPr>
          <a:lstStyle/>
          <a:p>
            <a:r>
              <a:rPr lang="en-US" sz="3000" dirty="0" smtClean="0">
                <a:solidFill>
                  <a:srgbClr val="FF0000"/>
                </a:solidFill>
              </a:rPr>
              <a:t>Video of Ocean Waves inserted here…</a:t>
            </a:r>
          </a:p>
          <a:p>
            <a:r>
              <a:rPr lang="en-US" sz="3000" dirty="0" smtClean="0">
                <a:solidFill>
                  <a:srgbClr val="FF0000"/>
                </a:solidFill>
              </a:rPr>
              <a:t>I </a:t>
            </a:r>
            <a:r>
              <a:rPr lang="en-US" sz="3000" dirty="0">
                <a:solidFill>
                  <a:srgbClr val="FF0000"/>
                </a:solidFill>
              </a:rPr>
              <a:t>used https://www.youtube.com/watch?v=BNTs6-pNFRk&amp;t=1510s</a:t>
            </a:r>
            <a:endParaRPr lang="en-NZ" sz="3000" dirty="0">
              <a:solidFill>
                <a:srgbClr val="FF0000"/>
              </a:solidFill>
            </a:endParaRPr>
          </a:p>
        </p:txBody>
      </p:sp>
    </p:spTree>
    <p:extLst>
      <p:ext uri="{BB962C8B-B14F-4D97-AF65-F5344CB8AC3E}">
        <p14:creationId xmlns:p14="http://schemas.microsoft.com/office/powerpoint/2010/main" val="2542380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Every single one of us is unique, and deeply loved by God. Look around! Look at all who are gathered here today - both in this space, and all around the world. Take a moment to look around and appreciate the gift of each other!</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i="1" dirty="0" smtClean="0">
                <a:solidFill>
                  <a:schemeClr val="bg1"/>
                </a:solidFill>
                <a:latin typeface="Tahoma" panose="020B0604030504040204" pitchFamily="34" charset="0"/>
                <a:ea typeface="Tahoma" panose="020B0604030504040204" pitchFamily="34" charset="0"/>
                <a:cs typeface="Tahoma" panose="020B0604030504040204" pitchFamily="34" charset="0"/>
              </a:rPr>
              <a:t>(longer pause as people look around at each other)</a:t>
            </a:r>
          </a:p>
          <a:p>
            <a:endPar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43894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858000"/>
          </a:xfrm>
          <a:blipFill>
            <a:blip r:embed="rId2"/>
            <a:stretch>
              <a:fillRect/>
            </a:stretch>
          </a:blip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35528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am fearfully</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Marvelous</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are your works,</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That my soul knows very well,</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I'll praise you</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all my</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days.</a:t>
            </a:r>
          </a:p>
          <a:p>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endPar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68830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Opening Prayer</a:t>
            </a:r>
          </a:p>
        </p:txBody>
      </p:sp>
    </p:spTree>
    <p:extLst>
      <p:ext uri="{BB962C8B-B14F-4D97-AF65-F5344CB8AC3E}">
        <p14:creationId xmlns:p14="http://schemas.microsoft.com/office/powerpoint/2010/main" val="4196419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Let us pray to our Creator.</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who made us wonderfully, thank you for this fellowship of sisters and brothers around the world.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As we come together, help us open our hearts to you, and to each other.</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Quiet our minds from all the worries that preoccupy us..</a:t>
            </a:r>
          </a:p>
        </p:txBody>
      </p:sp>
    </p:spTree>
    <p:extLst>
      <p:ext uri="{BB962C8B-B14F-4D97-AF65-F5344CB8AC3E}">
        <p14:creationId xmlns:p14="http://schemas.microsoft.com/office/powerpoint/2010/main" val="4170618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Reconnect us to you, and to each other, so that we all may glow brightly, and radiate your love to the world.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Amen.</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Let us listen now to God, through the voices of women from the Cook Islands.</a:t>
            </a:r>
          </a:p>
        </p:txBody>
      </p:sp>
    </p:spTree>
    <p:extLst>
      <p:ext uri="{BB962C8B-B14F-4D97-AF65-F5344CB8AC3E}">
        <p14:creationId xmlns:p14="http://schemas.microsoft.com/office/powerpoint/2010/main" val="2918061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790451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I am fearfully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wonderfully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a:solidFill>
                  <a:schemeClr val="bg1"/>
                </a:solidFill>
                <a:latin typeface="Tahoma" panose="020B0604030504040204" pitchFamily="34" charset="0"/>
                <a:ea typeface="Tahoma" panose="020B0604030504040204" pitchFamily="34" charset="0"/>
                <a:cs typeface="Tahoma" panose="020B0604030504040204" pitchFamily="34" charset="0"/>
              </a:rPr>
              <a:t>Marvelous</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are your works,</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That my soul knows very well,</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I'll praise you all my days.</a:t>
            </a:r>
          </a:p>
          <a:p>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endPar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70797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30058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Psalm 139:1-6</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New Revised Standard Version </a:t>
            </a:r>
          </a:p>
          <a:p>
            <a:pPr>
              <a:lnSpc>
                <a:spcPct val="100000"/>
              </a:lnSpc>
              <a:spcBef>
                <a:spcPts val="0"/>
              </a:spcBef>
            </a:pPr>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Inescapable God</a:t>
            </a:r>
          </a:p>
        </p:txBody>
      </p:sp>
    </p:spTree>
    <p:extLst>
      <p:ext uri="{BB962C8B-B14F-4D97-AF65-F5344CB8AC3E}">
        <p14:creationId xmlns:p14="http://schemas.microsoft.com/office/powerpoint/2010/main" val="340653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534572" y="2208628"/>
            <a:ext cx="11451101" cy="1046440"/>
          </a:xfrm>
          <a:prstGeom prst="rect">
            <a:avLst/>
          </a:prstGeom>
          <a:noFill/>
        </p:spPr>
        <p:txBody>
          <a:bodyPr wrap="square" rtlCol="0">
            <a:spAutoFit/>
          </a:bodyPr>
          <a:lstStyle/>
          <a:p>
            <a:r>
              <a:rPr lang="en-US" sz="3000" dirty="0" smtClean="0">
                <a:solidFill>
                  <a:srgbClr val="FF0000"/>
                </a:solidFill>
              </a:rPr>
              <a:t>Video of Welcome Chant inserted here…</a:t>
            </a:r>
          </a:p>
          <a:p>
            <a:r>
              <a:rPr lang="en-NZ" sz="3200" dirty="0">
                <a:hlinkClick r:id="rId2"/>
              </a:rPr>
              <a:t>Music – World Day of Prayer</a:t>
            </a:r>
            <a:endParaRPr lang="en-US" sz="3000" dirty="0" smtClean="0">
              <a:solidFill>
                <a:srgbClr val="FF0000"/>
              </a:solidFill>
            </a:endParaRPr>
          </a:p>
        </p:txBody>
      </p:sp>
    </p:spTree>
    <p:extLst>
      <p:ext uri="{BB962C8B-B14F-4D97-AF65-F5344CB8AC3E}">
        <p14:creationId xmlns:p14="http://schemas.microsoft.com/office/powerpoint/2010/main" val="14698800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O LORD, you have searched me and known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know when I sit down and when I rise up;</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discern my thoughts from far away.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search out my path and my lying down</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are acquainted with all my ways.</a:t>
            </a:r>
          </a:p>
        </p:txBody>
      </p:sp>
    </p:spTree>
    <p:extLst>
      <p:ext uri="{BB962C8B-B14F-4D97-AF65-F5344CB8AC3E}">
        <p14:creationId xmlns:p14="http://schemas.microsoft.com/office/powerpoint/2010/main" val="874893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Even before a word is on my tongue,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 LORD, you know it completely.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hem me in, behind and before,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lay your hand upon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Such knowledge is too wonderful for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it is so high that I cannot attain it.</a:t>
            </a:r>
          </a:p>
        </p:txBody>
      </p:sp>
    </p:spTree>
    <p:extLst>
      <p:ext uri="{BB962C8B-B14F-4D97-AF65-F5344CB8AC3E}">
        <p14:creationId xmlns:p14="http://schemas.microsoft.com/office/powerpoint/2010/main" val="3692188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93897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06002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Story 1: God Knows Us</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Woman 1: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My name is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Mii</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I am 15 years old.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February 2022 was a scary month for me. It was the month that my family first had contact with someone who was Covid-19 positive. </a:t>
            </a:r>
          </a:p>
        </p:txBody>
      </p:sp>
    </p:spTree>
    <p:extLst>
      <p:ext uri="{BB962C8B-B14F-4D97-AF65-F5344CB8AC3E}">
        <p14:creationId xmlns:p14="http://schemas.microsoft.com/office/powerpoint/2010/main" val="10148016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When I first heard about it, I freaked out. My dad felt bad because he was the one who brought it into our home. I was really upset. I thought we were going to die. I knew people who had died from COVID. I thought that I would die and not see my nephew when he was born.</a:t>
            </a:r>
          </a:p>
        </p:txBody>
      </p:sp>
    </p:spTree>
    <p:extLst>
      <p:ext uri="{BB962C8B-B14F-4D97-AF65-F5344CB8AC3E}">
        <p14:creationId xmlns:p14="http://schemas.microsoft.com/office/powerpoint/2010/main" val="2835407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started to think about things that I haven’t experienced yet. I started to pray. I pleaded with God to look after my family. I didn't know what would happen next. I turned to the Lord and asked for guidance. I was terrified and scared, but I knew that prayer would help me to feel calm. </a:t>
            </a:r>
          </a:p>
        </p:txBody>
      </p:sp>
    </p:spTree>
    <p:extLst>
      <p:ext uri="{BB962C8B-B14F-4D97-AF65-F5344CB8AC3E}">
        <p14:creationId xmlns:p14="http://schemas.microsoft.com/office/powerpoint/2010/main" val="2979579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it worked. I stopped crying and the pressure lifted from my heart.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then I realized that God knows every detail of my life. God knows my distress and fear. God knows. And knowing that God knows and cares about me helps me to feel calm when I am afraid. </a:t>
            </a:r>
          </a:p>
        </p:txBody>
      </p:sp>
    </p:spTree>
    <p:extLst>
      <p:ext uri="{BB962C8B-B14F-4D97-AF65-F5344CB8AC3E}">
        <p14:creationId xmlns:p14="http://schemas.microsoft.com/office/powerpoint/2010/main" val="39177210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knows me. And God knows you. And God knows everything we are going through.</a:t>
            </a:r>
          </a:p>
        </p:txBody>
      </p:sp>
    </p:spTree>
    <p:extLst>
      <p:ext uri="{BB962C8B-B14F-4D97-AF65-F5344CB8AC3E}">
        <p14:creationId xmlns:p14="http://schemas.microsoft.com/office/powerpoint/2010/main" val="34411730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Now Thank We All Our God </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With One Voice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14, verse 1</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Martin </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Rinkart 1586-1649, tr. Catherine </a:t>
            </a:r>
            <a:r>
              <a:rPr lang="en-NZ" sz="22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Winkworth</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1827-78 alt, Later form of melody Johann </a:t>
            </a:r>
            <a:r>
              <a:rPr lang="en-NZ" sz="22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Cruger</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1598-1662)</a:t>
            </a:r>
          </a:p>
        </p:txBody>
      </p:sp>
    </p:spTree>
    <p:extLst>
      <p:ext uri="{BB962C8B-B14F-4D97-AF65-F5344CB8AC3E}">
        <p14:creationId xmlns:p14="http://schemas.microsoft.com/office/powerpoint/2010/main" val="3864768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68970" y="209862"/>
            <a:ext cx="9144000"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Turoū</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turoū</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Oro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mai</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oro</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mai</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te</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ao</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nei</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Iēkoko</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endPar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Welcome, welcome!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Come all, come all!</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whole world!</a:t>
            </a:r>
          </a:p>
          <a:p>
            <a:pPr>
              <a:lnSpc>
                <a:spcPct val="100000"/>
              </a:lnSpc>
              <a:spcBef>
                <a:spcPts val="0"/>
              </a:spcBef>
            </a:pP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Iēkoko</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882093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Now thank we all our God,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with hearts and hands and voices,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who wondrous things hath done,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in whom his world rejoices;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who from our mothers’ arms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hast blest us on our way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with countless gifts of love,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still is ours today.</a:t>
            </a:r>
          </a:p>
        </p:txBody>
      </p:sp>
    </p:spTree>
    <p:extLst>
      <p:ext uri="{BB962C8B-B14F-4D97-AF65-F5344CB8AC3E}">
        <p14:creationId xmlns:p14="http://schemas.microsoft.com/office/powerpoint/2010/main" val="25158996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31509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Psalms 139:7-12</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(New Revised Standard Version)</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189166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Where can I go from your spirit?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Or where can I flee from your presence?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If I ascend to heaven, you are there;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if I make my bed in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Sheol</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you are there.</a:t>
            </a:r>
          </a:p>
        </p:txBody>
      </p:sp>
    </p:spTree>
    <p:extLst>
      <p:ext uri="{BB962C8B-B14F-4D97-AF65-F5344CB8AC3E}">
        <p14:creationId xmlns:p14="http://schemas.microsoft.com/office/powerpoint/2010/main" val="17411317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If I take the wings of the morning</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settle at the farthest limits of the sea,</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even there your hand shall lead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your right hand shall hold me fast.</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1342159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If I say, “Surely the darkness shall cover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night wraps itself around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even the darkness is not dark to you;</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night is as bright as the day,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for darkness is as light to you.</a:t>
            </a:r>
          </a:p>
        </p:txBody>
      </p:sp>
    </p:spTree>
    <p:extLst>
      <p:ext uri="{BB962C8B-B14F-4D97-AF65-F5344CB8AC3E}">
        <p14:creationId xmlns:p14="http://schemas.microsoft.com/office/powerpoint/2010/main" val="40017973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25278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884741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Story 2: God is With Us</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Woman 2: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My name is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Vainiu</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was born in 1958 on the island of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Aitutaki</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My parents and grandparents believed strongly in the value of culture for a good upbringing. </a:t>
            </a:r>
          </a:p>
        </p:txBody>
      </p:sp>
    </p:spTree>
    <p:extLst>
      <p:ext uri="{BB962C8B-B14F-4D97-AF65-F5344CB8AC3E}">
        <p14:creationId xmlns:p14="http://schemas.microsoft.com/office/powerpoint/2010/main" val="29416161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attended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Araura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Primary School. For the first 3 years of my education, Cook Islands Maori was the language of instruction. However, as I moved on in school, it became clear that a lot of importance was placed on the English language. </a:t>
            </a:r>
          </a:p>
        </p:txBody>
      </p:sp>
    </p:spTree>
    <p:extLst>
      <p:ext uri="{BB962C8B-B14F-4D97-AF65-F5344CB8AC3E}">
        <p14:creationId xmlns:p14="http://schemas.microsoft.com/office/powerpoint/2010/main" val="3508262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09863"/>
            <a:ext cx="12192000" cy="4741966"/>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Welcome And </a:t>
            </a:r>
            <a:r>
              <a:rPr lang="en-NZ" sz="6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Centering</a:t>
            </a:r>
            <a:endPar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972982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Sadly, the schools that I attended encouraged us to speak English in our classes and in the playground. We were told by our teachers not to speak our mother tongue. We were told to immerse ourselves in the English language. </a:t>
            </a:r>
          </a:p>
        </p:txBody>
      </p:sp>
    </p:spTree>
    <p:extLst>
      <p:ext uri="{BB962C8B-B14F-4D97-AF65-F5344CB8AC3E}">
        <p14:creationId xmlns:p14="http://schemas.microsoft.com/office/powerpoint/2010/main" val="12167627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Unfortunately, many at the time believed that English was the universal language, the language of trade, and therefore the language of superiority. The influence by the West in those days was powerful. I struggled with this, as I was fluent in Maori and spoke little English. </a:t>
            </a:r>
          </a:p>
        </p:txBody>
      </p:sp>
    </p:spTree>
    <p:extLst>
      <p:ext uri="{BB962C8B-B14F-4D97-AF65-F5344CB8AC3E}">
        <p14:creationId xmlns:p14="http://schemas.microsoft.com/office/powerpoint/2010/main" val="30857001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My grandmother, Mama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Mereana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encouraged her grandchildren to speak Maori. I looked up to Mama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Mereana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She had a huge impact on my childhood. She was my mentor and role model in the way of life. </a:t>
            </a:r>
          </a:p>
        </p:txBody>
      </p:sp>
    </p:spTree>
    <p:extLst>
      <p:ext uri="{BB962C8B-B14F-4D97-AF65-F5344CB8AC3E}">
        <p14:creationId xmlns:p14="http://schemas.microsoft.com/office/powerpoint/2010/main" val="5192255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It was through her that I learned valuable and lifelong skills of how to plant and prepare food, and to speak the Reo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Aitutakian</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dialect properly. I strongly believe that our elders play a significant role in shaping who we are and where we come from. </a:t>
            </a:r>
          </a:p>
        </p:txBody>
      </p:sp>
    </p:spTree>
    <p:extLst>
      <p:ext uri="{BB962C8B-B14F-4D97-AF65-F5344CB8AC3E}">
        <p14:creationId xmlns:p14="http://schemas.microsoft.com/office/powerpoint/2010/main" val="6314621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English language has gained momentum over the years and the value of our Maori language has diminished. Formal education during the early years of my life did not have a positive impact on me because what I learned at home from my parents, grandparents and family contradicted what I was taught by my teachers in a Western classroom. </a:t>
            </a:r>
          </a:p>
        </p:txBody>
      </p:sp>
    </p:spTree>
    <p:extLst>
      <p:ext uri="{BB962C8B-B14F-4D97-AF65-F5344CB8AC3E}">
        <p14:creationId xmlns:p14="http://schemas.microsoft.com/office/powerpoint/2010/main" val="15694600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books and lessons that we read and learned from were all in English. I used to think to myself, how are these English books and lessons going to help me plant vegetables, make the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umu</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(ground oven), cook food, wash the clothes and feed the chickens and pigs. A strong feeling of loss led me to withdraw from engaging in the classroom.</a:t>
            </a:r>
          </a:p>
        </p:txBody>
      </p:sp>
    </p:spTree>
    <p:extLst>
      <p:ext uri="{BB962C8B-B14F-4D97-AF65-F5344CB8AC3E}">
        <p14:creationId xmlns:p14="http://schemas.microsoft.com/office/powerpoint/2010/main" val="2042926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One time in school, I remember being caught speaking our indigenous language. My teacher punished me by making me wear a cardboard sign that said, “I am a Maori speaker.” She put me on detention and, on a hot day, made me pull out prickly weeds called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pikikaa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on the school playground. </a:t>
            </a:r>
          </a:p>
        </p:txBody>
      </p:sp>
    </p:spTree>
    <p:extLst>
      <p:ext uri="{BB962C8B-B14F-4D97-AF65-F5344CB8AC3E}">
        <p14:creationId xmlns:p14="http://schemas.microsoft.com/office/powerpoint/2010/main" val="33802653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was humiliated and shamed in front of my peers. I never forgot that day. As a result of that experience, I was determined to speak English and say little about my mother tongue. This is just one example of how my language and culture was devalued.</a:t>
            </a:r>
          </a:p>
        </p:txBody>
      </p:sp>
    </p:spTree>
    <p:extLst>
      <p:ext uri="{BB962C8B-B14F-4D97-AF65-F5344CB8AC3E}">
        <p14:creationId xmlns:p14="http://schemas.microsoft.com/office/powerpoint/2010/main" val="10782354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gave us unique and special languages throughout the world, and we should honour and respect those languages. I believe that the Maori language needs to be paramount in our teaching and learning environment. </a:t>
            </a:r>
          </a:p>
        </p:txBody>
      </p:sp>
    </p:spTree>
    <p:extLst>
      <p:ext uri="{BB962C8B-B14F-4D97-AF65-F5344CB8AC3E}">
        <p14:creationId xmlns:p14="http://schemas.microsoft.com/office/powerpoint/2010/main" val="17336912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Teachers and students can encourage Maori to be spoken, taught and written in all subjects. And parents can give our Maori language a chance to survive by speaking it at home. </a:t>
            </a:r>
          </a:p>
        </p:txBody>
      </p:sp>
    </p:spTree>
    <p:extLst>
      <p:ext uri="{BB962C8B-B14F-4D97-AF65-F5344CB8AC3E}">
        <p14:creationId xmlns:p14="http://schemas.microsoft.com/office/powerpoint/2010/main" val="1729912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kern="1500" dirty="0" smtClean="0">
                <a:solidFill>
                  <a:schemeClr val="bg1"/>
                </a:solidFill>
                <a:latin typeface="Tahoma" panose="020B0604030504040204" pitchFamily="34" charset="0"/>
                <a:ea typeface="Tahoma" panose="020B0604030504040204" pitchFamily="34" charset="0"/>
                <a:cs typeface="Tahoma" panose="020B0604030504040204" pitchFamily="34" charset="0"/>
              </a:rPr>
              <a:t>Kia </a:t>
            </a:r>
            <a:r>
              <a:rPr lang="en-NZ" sz="4500" b="1" kern="15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kern="1500"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pPr>
              <a:lnSpc>
                <a:spcPct val="100000"/>
              </a:lnSpc>
              <a:spcBef>
                <a:spcPts val="0"/>
              </a:spcBef>
            </a:pPr>
            <a:r>
              <a:rPr lang="en-NZ" sz="4500" b="1" kern="1500" dirty="0" smtClean="0">
                <a:solidFill>
                  <a:schemeClr val="bg1"/>
                </a:solidFill>
                <a:latin typeface="Tahoma" panose="020B0604030504040204" pitchFamily="34" charset="0"/>
                <a:ea typeface="Tahoma" panose="020B0604030504040204" pitchFamily="34" charset="0"/>
                <a:cs typeface="Tahoma" panose="020B0604030504040204" pitchFamily="34" charset="0"/>
              </a:rPr>
              <a:t>Today’s worship service comes to us from a group of ecumenical Christian women from the Cook Islands in the Pacific.</a:t>
            </a:r>
          </a:p>
          <a:p>
            <a:pPr>
              <a:lnSpc>
                <a:spcPct val="100000"/>
              </a:lnSpc>
              <a:spcBef>
                <a:spcPts val="0"/>
              </a:spcBef>
            </a:pPr>
            <a:r>
              <a:rPr lang="en-NZ" sz="4500" b="1" kern="1500" dirty="0" smtClean="0">
                <a:solidFill>
                  <a:schemeClr val="bg1"/>
                </a:solidFill>
                <a:latin typeface="Tahoma" panose="020B0604030504040204" pitchFamily="34" charset="0"/>
                <a:ea typeface="Tahoma" panose="020B0604030504040204" pitchFamily="34" charset="0"/>
                <a:cs typeface="Tahoma" panose="020B0604030504040204" pitchFamily="34" charset="0"/>
              </a:rPr>
              <a:t>Kia </a:t>
            </a:r>
            <a:r>
              <a:rPr lang="en-NZ" sz="4500" b="1" kern="1500"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kern="1500" dirty="0" smtClean="0">
                <a:solidFill>
                  <a:schemeClr val="bg1"/>
                </a:solidFill>
                <a:latin typeface="Tahoma" panose="020B0604030504040204" pitchFamily="34" charset="0"/>
                <a:ea typeface="Tahoma" panose="020B0604030504040204" pitchFamily="34" charset="0"/>
                <a:cs typeface="Tahoma" panose="020B0604030504040204" pitchFamily="34" charset="0"/>
              </a:rPr>
              <a:t> is a phrase in the Maori language that Cook Islanders use to greet each other. </a:t>
            </a:r>
          </a:p>
        </p:txBody>
      </p:sp>
    </p:spTree>
    <p:extLst>
      <p:ext uri="{BB962C8B-B14F-4D97-AF65-F5344CB8AC3E}">
        <p14:creationId xmlns:p14="http://schemas.microsoft.com/office/powerpoint/2010/main" val="41535992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During those formative years in my childhood, even though I was devalued and shamed by the school system, I know that God was still with me. Even when we are cast out and treated with disrespect, God is still with us. God goes with us to the darkness at the bottom of the ocean, where there is no light. </a:t>
            </a:r>
          </a:p>
        </p:txBody>
      </p:sp>
    </p:spTree>
    <p:extLst>
      <p:ext uri="{BB962C8B-B14F-4D97-AF65-F5344CB8AC3E}">
        <p14:creationId xmlns:p14="http://schemas.microsoft.com/office/powerpoint/2010/main" val="8478094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God helps lead us out of that darkness into a wonderful light.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e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kia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manuia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Thank you for listening to my story.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bless you.</a:t>
            </a:r>
          </a:p>
        </p:txBody>
      </p:sp>
    </p:spTree>
    <p:extLst>
      <p:ext uri="{BB962C8B-B14F-4D97-AF65-F5344CB8AC3E}">
        <p14:creationId xmlns:p14="http://schemas.microsoft.com/office/powerpoint/2010/main" val="41002052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Now Thank We All Our God </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With One Voice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14, verse 2</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Martin </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Rinkart 1586-1649, tr. Catherine </a:t>
            </a:r>
            <a:r>
              <a:rPr lang="en-NZ" sz="22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Winkworth</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1827-78 alt, Later form of melody Johann </a:t>
            </a:r>
            <a:r>
              <a:rPr lang="en-NZ" sz="22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Cruger</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1598-1662)</a:t>
            </a:r>
          </a:p>
        </p:txBody>
      </p:sp>
    </p:spTree>
    <p:extLst>
      <p:ext uri="{BB962C8B-B14F-4D97-AF65-F5344CB8AC3E}">
        <p14:creationId xmlns:p14="http://schemas.microsoft.com/office/powerpoint/2010/main" val="162954841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 may this bounteous God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through all our life be near us,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with ever joyful hearts,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blessed peace to cheer us;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keep us in his grace,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guide us when perplexed,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free us from all ills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in this world and the next.</a:t>
            </a:r>
          </a:p>
        </p:txBody>
      </p:sp>
    </p:spTree>
    <p:extLst>
      <p:ext uri="{BB962C8B-B14F-4D97-AF65-F5344CB8AC3E}">
        <p14:creationId xmlns:p14="http://schemas.microsoft.com/office/powerpoint/2010/main" val="27694550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96164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Psalms 139:13-18 </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(New Revised Standard Version)</a:t>
            </a:r>
          </a:p>
        </p:txBody>
      </p:sp>
    </p:spTree>
    <p:extLst>
      <p:ext uri="{BB962C8B-B14F-4D97-AF65-F5344CB8AC3E}">
        <p14:creationId xmlns:p14="http://schemas.microsoft.com/office/powerpoint/2010/main" val="33818866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For it was you who formed my inward parts;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knit me together in my mother’s womb.</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praise you, for I am fearfully and wonderfully made.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 are your works;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that I know very well.</a:t>
            </a:r>
          </a:p>
        </p:txBody>
      </p:sp>
    </p:spTree>
    <p:extLst>
      <p:ext uri="{BB962C8B-B14F-4D97-AF65-F5344CB8AC3E}">
        <p14:creationId xmlns:p14="http://schemas.microsoft.com/office/powerpoint/2010/main" val="20620518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My frame was not hidden from you,</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when I was being made in secret,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intricately woven in the depths of the earth.</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Your eyes beheld my unformed substance.</a:t>
            </a:r>
          </a:p>
        </p:txBody>
      </p:sp>
    </p:spTree>
    <p:extLst>
      <p:ext uri="{BB962C8B-B14F-4D97-AF65-F5344CB8AC3E}">
        <p14:creationId xmlns:p14="http://schemas.microsoft.com/office/powerpoint/2010/main" val="20981464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In your book were written</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all the days that were formed for me,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when none of them as yet existed.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How weighty to me are your thoughts, O God!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How vast is the sum of them!</a:t>
            </a:r>
          </a:p>
        </p:txBody>
      </p:sp>
    </p:spTree>
    <p:extLst>
      <p:ext uri="{BB962C8B-B14F-4D97-AF65-F5344CB8AC3E}">
        <p14:creationId xmlns:p14="http://schemas.microsoft.com/office/powerpoint/2010/main" val="11103827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try to count them—they are more than the sand;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come to the end—I am still with you.</a:t>
            </a:r>
          </a:p>
        </p:txBody>
      </p:sp>
    </p:spTree>
    <p:extLst>
      <p:ext uri="{BB962C8B-B14F-4D97-AF65-F5344CB8AC3E}">
        <p14:creationId xmlns:p14="http://schemas.microsoft.com/office/powerpoint/2010/main" val="2468739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means more than just hello. It means: May you live long and may you live well. May you shine like the sun. May you dance with the waves.</a:t>
            </a:r>
          </a:p>
        </p:txBody>
      </p:sp>
    </p:spTree>
    <p:extLst>
      <p:ext uri="{BB962C8B-B14F-4D97-AF65-F5344CB8AC3E}">
        <p14:creationId xmlns:p14="http://schemas.microsoft.com/office/powerpoint/2010/main" val="26123088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8745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48534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Story 3: God Made us Wonderfully</a:t>
            </a:r>
          </a:p>
          <a:p>
            <a:pPr>
              <a:lnSpc>
                <a:spcPct val="100000"/>
              </a:lnSpc>
              <a:spcBef>
                <a:spcPts val="0"/>
              </a:spcBef>
            </a:pPr>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Woman 3:  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My name is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Dr.</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Dawn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Becoming a doctor was one of the hardest things I have ever done. </a:t>
            </a:r>
          </a:p>
        </p:txBody>
      </p:sp>
    </p:spTree>
    <p:extLst>
      <p:ext uri="{BB962C8B-B14F-4D97-AF65-F5344CB8AC3E}">
        <p14:creationId xmlns:p14="http://schemas.microsoft.com/office/powerpoint/2010/main" val="9240170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But it is worth it when a mother shares that her child is now healthy and thriving after I did my part in helping to save that child’s life. It truly warms my heart. One time, a girl who had not seen me for over 10 years came up and hugged me, saying I am still her “baby doctor.”</a:t>
            </a:r>
          </a:p>
        </p:txBody>
      </p:sp>
    </p:spTree>
    <p:extLst>
      <p:ext uri="{BB962C8B-B14F-4D97-AF65-F5344CB8AC3E}">
        <p14:creationId xmlns:p14="http://schemas.microsoft.com/office/powerpoint/2010/main" val="24347588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enjoy working with children so much. They give me strength to go on serving at a time when the Cook Islands faces the threat of our workforce leaving the country.</a:t>
            </a:r>
          </a:p>
        </p:txBody>
      </p:sp>
    </p:spTree>
    <p:extLst>
      <p:ext uri="{BB962C8B-B14F-4D97-AF65-F5344CB8AC3E}">
        <p14:creationId xmlns:p14="http://schemas.microsoft.com/office/powerpoint/2010/main" val="29696409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graduated as a doctor in 2003 after 7 years of studying in Fiji. At that time, there was a focus on building up paediatrics in the Cook Islands. I became the first female Cook Islands doctor at the Paediatric Department of the Cook Islands, after my predecessor Dr Henry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Daiwo</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6718592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would also like to mention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Dr.</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Munro who looked after our paediatric ward previously.</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One of my first priorities as a baby doctor was to make sure all babies got a check-up by our team within 24 hours. I also helped us to become more equipped and skilled to handle very sick and premature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newborns</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7007627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established guidelines and protocols to help direct our work. We improved the connection between the Cook Islands and our great supporters from Auckland and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Starship</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Hospital in New Zealand. Having more specialised care has been a major factor in improving the health of our children. </a:t>
            </a:r>
          </a:p>
        </p:txBody>
      </p:sp>
    </p:spTree>
    <p:extLst>
      <p:ext uri="{BB962C8B-B14F-4D97-AF65-F5344CB8AC3E}">
        <p14:creationId xmlns:p14="http://schemas.microsoft.com/office/powerpoint/2010/main" val="24366486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pride ourselves on being the only Pacific Island country to have no maternal deaths since 1995.</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Other areas of our healthcare system in the Cook Islands have also improved over the decades. Specialised care has greatly improved since the 1990s as the focus moved from infectious diseases to curative medicine. </a:t>
            </a:r>
          </a:p>
        </p:txBody>
      </p:sp>
    </p:spTree>
    <p:extLst>
      <p:ext uri="{BB962C8B-B14F-4D97-AF65-F5344CB8AC3E}">
        <p14:creationId xmlns:p14="http://schemas.microsoft.com/office/powerpoint/2010/main" val="14307605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screening programmes for cervical and breast cancers have greatly improved. However, there is still work to be done. We must focus on offering better primary health care and preventing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noncommunicable</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diseases and pandemics. We need to focus on mental health. We need to strengthen support systems for our elderly. </a:t>
            </a:r>
          </a:p>
        </p:txBody>
      </p:sp>
    </p:spTree>
    <p:extLst>
      <p:ext uri="{BB962C8B-B14F-4D97-AF65-F5344CB8AC3E}">
        <p14:creationId xmlns:p14="http://schemas.microsoft.com/office/powerpoint/2010/main" val="4140857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sisters in the Cook Islands have invited the whole world to greet each other today with this Maori phrase.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are welcome to repeat after me:</a:t>
            </a:r>
          </a:p>
        </p:txBody>
      </p:sp>
    </p:spTree>
    <p:extLst>
      <p:ext uri="{BB962C8B-B14F-4D97-AF65-F5344CB8AC3E}">
        <p14:creationId xmlns:p14="http://schemas.microsoft.com/office/powerpoint/2010/main" val="148779143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teenage pregnancies still need to be addressed. Although accessibility to contraception is relatively easy, the uptake needs more encouragement. Our communities must act and take accountability for their own health. Health and wellness are a job for everyone. We can only improve if we work together.</a:t>
            </a:r>
          </a:p>
        </p:txBody>
      </p:sp>
    </p:spTree>
    <p:extLst>
      <p:ext uri="{BB962C8B-B14F-4D97-AF65-F5344CB8AC3E}">
        <p14:creationId xmlns:p14="http://schemas.microsoft.com/office/powerpoint/2010/main" val="28047850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created me wonderfully by blessing me with the motivation and opportunity to study medicine. And I responded to God’s blessing by serving the people of the Cook Islands as a doctor. As I have worked in healthcare over the years, I realize more and more that God has made all of us wonderfully. </a:t>
            </a:r>
          </a:p>
        </p:txBody>
      </p:sp>
    </p:spTree>
    <p:extLst>
      <p:ext uri="{BB962C8B-B14F-4D97-AF65-F5344CB8AC3E}">
        <p14:creationId xmlns:p14="http://schemas.microsoft.com/office/powerpoint/2010/main" val="33463707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bodies, minds and spirits were knit together by our loving Creator. I am fearfully and wonderfully made. You are fearfully and wonderfully made. We all are fearfully and wonderfully made.</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687902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Now Thank We All Our God </a:t>
            </a: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With One Voice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14, verse 3</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Martin </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Rinkart 1586-1649, tr. Catherine </a:t>
            </a:r>
            <a:r>
              <a:rPr lang="en-NZ" sz="22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Winkworth</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1827-78 alt, Later form of melody Johann </a:t>
            </a:r>
            <a:r>
              <a:rPr lang="en-NZ" sz="22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Cruger</a:t>
            </a:r>
            <a:r>
              <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1598-1662)</a:t>
            </a:r>
          </a:p>
        </p:txBody>
      </p:sp>
    </p:spTree>
    <p:extLst>
      <p:ext uri="{BB962C8B-B14F-4D97-AF65-F5344CB8AC3E}">
        <p14:creationId xmlns:p14="http://schemas.microsoft.com/office/powerpoint/2010/main" val="17246886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All praise and thanks to God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Father now be given,</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Son, and Holy Ghost,</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one Lord in highest heaven:</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the one eternal God,</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whom earth and heaven adore;</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for thus it was, is now,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and shall be evermore.</a:t>
            </a:r>
          </a:p>
        </p:txBody>
      </p:sp>
    </p:spTree>
    <p:extLst>
      <p:ext uri="{BB962C8B-B14F-4D97-AF65-F5344CB8AC3E}">
        <p14:creationId xmlns:p14="http://schemas.microsoft.com/office/powerpoint/2010/main" val="18718717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419842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986" y="224852"/>
            <a:ext cx="5951096" cy="6505732"/>
          </a:xfrm>
        </p:spPr>
        <p:txBody>
          <a:bodyPr>
            <a:normAutofit/>
          </a:bodyPr>
          <a:lstStyle/>
          <a:p>
            <a:endParaRPr lang="en-US"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US"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US" sz="2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sz="6000" b="1" dirty="0">
                <a:solidFill>
                  <a:schemeClr val="bg1"/>
                </a:solidFill>
                <a:latin typeface="Tahoma" panose="020B0604030504040204" pitchFamily="34" charset="0"/>
                <a:ea typeface="Tahoma" panose="020B0604030504040204" pitchFamily="34" charset="0"/>
                <a:cs typeface="Tahoma" panose="020B0604030504040204" pitchFamily="34" charset="0"/>
              </a:rPr>
              <a:t>Reflection</a:t>
            </a:r>
            <a:endParaRPr lang="en-NZ" sz="6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US"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 Made You Wonderfully”</a:t>
            </a:r>
          </a:p>
          <a:p>
            <a:endParaRPr lang="en-US" sz="3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959" y="0"/>
            <a:ext cx="6115987" cy="6873612"/>
          </a:xfrm>
          <a:prstGeom prst="rect">
            <a:avLst/>
          </a:prstGeom>
        </p:spPr>
      </p:pic>
    </p:spTree>
    <p:extLst>
      <p:ext uri="{BB962C8B-B14F-4D97-AF65-F5344CB8AC3E}">
        <p14:creationId xmlns:p14="http://schemas.microsoft.com/office/powerpoint/2010/main" val="33877312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1803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Intercessory Prayers</a:t>
            </a:r>
          </a:p>
        </p:txBody>
      </p:sp>
    </p:spTree>
    <p:extLst>
      <p:ext uri="{BB962C8B-B14F-4D97-AF65-F5344CB8AC3E}">
        <p14:creationId xmlns:p14="http://schemas.microsoft.com/office/powerpoint/2010/main" val="31868224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As we come to our time of prayer, let us prepare our hearts to come before God. When we pray, we deepen our relationship to God. And when we deepen our relationship to God, we become more connected to all of God’s creation.</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Let us open our hearts and spirits to God.</a:t>
            </a:r>
          </a:p>
        </p:txBody>
      </p:sp>
    </p:spTree>
    <p:extLst>
      <p:ext uri="{BB962C8B-B14F-4D97-AF65-F5344CB8AC3E}">
        <p14:creationId xmlns:p14="http://schemas.microsoft.com/office/powerpoint/2010/main" val="170405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Kia </a:t>
            </a:r>
            <a:r>
              <a:rPr lang="en-NZ" sz="45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pPr>
              <a:lnSpc>
                <a:spcPct val="100000"/>
              </a:lnSpc>
              <a:spcBef>
                <a:spcPts val="0"/>
              </a:spcBef>
            </a:pP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All:  Kia </a:t>
            </a:r>
            <a:r>
              <a:rPr lang="en-NZ" sz="4500" b="1" dirty="0" err="1" smtClean="0">
                <a:solidFill>
                  <a:srgbClr val="FFFF00"/>
                </a:solidFill>
                <a:latin typeface="Tahoma" panose="020B0604030504040204" pitchFamily="34" charset="0"/>
                <a:ea typeface="Tahoma" panose="020B0604030504040204" pitchFamily="34" charset="0"/>
                <a:cs typeface="Tahoma" panose="020B0604030504040204" pitchFamily="34" charset="0"/>
              </a:rPr>
              <a:t>orana</a:t>
            </a: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t>
            </a:r>
          </a:p>
          <a:p>
            <a:pPr>
              <a:lnSpc>
                <a:spcPct val="100000"/>
              </a:lnSpc>
              <a:spcBef>
                <a:spcPts val="0"/>
              </a:spcBef>
            </a:pPr>
            <a:endPar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May you live long!</a:t>
            </a:r>
          </a:p>
          <a:p>
            <a:pPr>
              <a:lnSpc>
                <a:spcPct val="100000"/>
              </a:lnSpc>
              <a:spcBef>
                <a:spcPts val="0"/>
              </a:spcBef>
            </a:pP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All:  May you live long!</a:t>
            </a:r>
          </a:p>
          <a:p>
            <a:pPr>
              <a:lnSpc>
                <a:spcPct val="100000"/>
              </a:lnSpc>
              <a:spcBef>
                <a:spcPts val="0"/>
              </a:spcBef>
            </a:pPr>
            <a:endPar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May you live well!</a:t>
            </a:r>
          </a:p>
          <a:p>
            <a:pPr>
              <a:lnSpc>
                <a:spcPct val="100000"/>
              </a:lnSpc>
              <a:spcBef>
                <a:spcPts val="0"/>
              </a:spcBef>
            </a:pP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All:  May you live well!</a:t>
            </a:r>
          </a:p>
          <a:p>
            <a:pPr>
              <a:lnSpc>
                <a:spcPct val="100000"/>
              </a:lnSpc>
              <a:spcBef>
                <a:spcPts val="0"/>
              </a:spcBef>
            </a:pPr>
            <a:endParaRPr lang="en-NZ" sz="20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May you shine like the sun!</a:t>
            </a:r>
          </a:p>
          <a:p>
            <a:pPr>
              <a:lnSpc>
                <a:spcPct val="100000"/>
              </a:lnSpc>
              <a:spcBef>
                <a:spcPts val="0"/>
              </a:spcBef>
            </a:pPr>
            <a:r>
              <a:rPr lang="en-NZ" sz="4500" b="1" dirty="0" smtClean="0">
                <a:solidFill>
                  <a:srgbClr val="FFFF00"/>
                </a:solidFill>
                <a:latin typeface="Tahoma" panose="020B0604030504040204" pitchFamily="34" charset="0"/>
                <a:ea typeface="Tahoma" panose="020B0604030504040204" pitchFamily="34" charset="0"/>
                <a:cs typeface="Tahoma" panose="020B0604030504040204" pitchFamily="34" charset="0"/>
              </a:rPr>
              <a:t>All:  May you shine like the sun!</a:t>
            </a:r>
          </a:p>
        </p:txBody>
      </p:sp>
    </p:spTree>
    <p:extLst>
      <p:ext uri="{BB962C8B-B14F-4D97-AF65-F5344CB8AC3E}">
        <p14:creationId xmlns:p14="http://schemas.microsoft.com/office/powerpoint/2010/main" val="28379275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371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I am fearfully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wonderfully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a:solidFill>
                  <a:schemeClr val="bg1"/>
                </a:solidFill>
                <a:latin typeface="Tahoma" panose="020B0604030504040204" pitchFamily="34" charset="0"/>
                <a:ea typeface="Tahoma" panose="020B0604030504040204" pitchFamily="34" charset="0"/>
                <a:cs typeface="Tahoma" panose="020B0604030504040204" pitchFamily="34" charset="0"/>
              </a:rPr>
              <a:t>Marvelous</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are your works,</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That my soul knows very well,</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I'll praise you all my days.</a:t>
            </a:r>
          </a:p>
          <a:p>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endPar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63437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are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fearfully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wonderfully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a:solidFill>
                  <a:schemeClr val="bg1"/>
                </a:solidFill>
                <a:latin typeface="Tahoma" panose="020B0604030504040204" pitchFamily="34" charset="0"/>
                <a:ea typeface="Tahoma" panose="020B0604030504040204" pitchFamily="34" charset="0"/>
                <a:cs typeface="Tahoma" panose="020B0604030504040204" pitchFamily="34" charset="0"/>
              </a:rPr>
              <a:t>Marvelous</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are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God’s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works,</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That my soul knows very well,</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I'll praise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all my days.</a:t>
            </a:r>
          </a:p>
          <a:p>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endPar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841497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Wonderfully Made</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are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fearfully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wonderfully made.</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4500" b="1" dirty="0" err="1">
                <a:solidFill>
                  <a:schemeClr val="bg1"/>
                </a:solidFill>
                <a:latin typeface="Tahoma" panose="020B0604030504040204" pitchFamily="34" charset="0"/>
                <a:ea typeface="Tahoma" panose="020B0604030504040204" pitchFamily="34" charset="0"/>
                <a:cs typeface="Tahoma" panose="020B0604030504040204" pitchFamily="34" charset="0"/>
              </a:rPr>
              <a:t>Marvelous</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are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God’s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works,</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That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 now know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very well,</a:t>
            </a:r>
          </a:p>
          <a:p>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And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we'll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praise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all </a:t>
            </a: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our </a:t>
            </a: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days.</a:t>
            </a:r>
          </a:p>
          <a:p>
            <a:endParaRPr lang="en-US" sz="30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2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endParaRPr lang="en-NZ" sz="22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38992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97925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60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Who Knows Us</a:t>
            </a:r>
          </a:p>
          <a:p>
            <a:pPr>
              <a:lnSpc>
                <a:spcPct val="100000"/>
              </a:lnSpc>
              <a:spcBef>
                <a:spcPts val="0"/>
              </a:spcBef>
            </a:pPr>
            <a:endParaRPr lang="en-US"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endPar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God who knows us,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God who is with us,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God who made us,</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to you we pray.</a:t>
            </a:r>
          </a:p>
          <a:p>
            <a:pPr>
              <a:lnSpc>
                <a:spcPct val="100000"/>
              </a:lnSpc>
              <a:spcBef>
                <a:spcPts val="0"/>
              </a:spcBef>
            </a:pPr>
            <a:endParaRPr lang="en-US" sz="45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lnSpc>
                <a:spcPct val="100000"/>
              </a:lnSpc>
              <a:spcBef>
                <a:spcPts val="0"/>
              </a:spcBef>
            </a:pPr>
            <a:r>
              <a:rPr lang="en-NZ" sz="45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Ruru</a:t>
            </a:r>
            <a:r>
              <a:rPr lang="en-NZ"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NZ"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Maeva</a:t>
            </a:r>
            <a:r>
              <a:rPr lang="en-NZ" sz="2000" b="1" dirty="0">
                <a:solidFill>
                  <a:schemeClr val="bg1"/>
                </a:solidFill>
                <a:latin typeface="Tahoma" panose="020B0604030504040204" pitchFamily="34" charset="0"/>
                <a:ea typeface="Tahoma" panose="020B0604030504040204" pitchFamily="34" charset="0"/>
                <a:cs typeface="Tahoma" panose="020B0604030504040204" pitchFamily="34" charset="0"/>
              </a:rPr>
              <a:t>, Cook Islands</a:t>
            </a:r>
          </a:p>
          <a:p>
            <a:endPar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020204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13268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599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Magnificent God, we stand in awe of you. We give you glory because of who you are – the Creator of the entire world. You created the beautiful Cook Islands - the fertile lands, the mountains, and the oceans. And you created beauty in every part of the world. </a:t>
            </a:r>
          </a:p>
        </p:txBody>
      </p:sp>
    </p:spTree>
    <p:extLst>
      <p:ext uri="{BB962C8B-B14F-4D97-AF65-F5344CB8AC3E}">
        <p14:creationId xmlns:p14="http://schemas.microsoft.com/office/powerpoint/2010/main" val="29844689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4931" y="209862"/>
            <a:ext cx="11977141" cy="6430781"/>
          </a:xfrm>
          <a:noFill/>
        </p:spPr>
        <p:txBody>
          <a:bodyPr>
            <a:noAutofit/>
          </a:bodyPr>
          <a:lstStyle/>
          <a:p>
            <a:endParaRPr lang="en-NZ" sz="500" b="1" dirty="0" smtClean="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You created roosters on the land, and whales in the sea. And you formed us - human beings - fearfully and wonderfully made in your image. </a:t>
            </a:r>
          </a:p>
          <a:p>
            <a:pPr>
              <a:lnSpc>
                <a:spcPct val="100000"/>
              </a:lnSpc>
              <a:spcBef>
                <a:spcPts val="0"/>
              </a:spcBef>
            </a:pPr>
            <a:r>
              <a:rPr lang="en-NZ" sz="45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All of creation reveals Your majestic glory.</a:t>
            </a:r>
          </a:p>
        </p:txBody>
      </p:sp>
    </p:spTree>
    <p:extLst>
      <p:ext uri="{BB962C8B-B14F-4D97-AF65-F5344CB8AC3E}">
        <p14:creationId xmlns:p14="http://schemas.microsoft.com/office/powerpoint/2010/main" val="3337751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4472</TotalTime>
  <Words>5460</Words>
  <Application>Microsoft Office PowerPoint</Application>
  <PresentationFormat>Widescreen</PresentationFormat>
  <Paragraphs>679</Paragraphs>
  <Slides>184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184</vt:i4>
      </vt:variant>
    </vt:vector>
  </HeadingPairs>
  <TitlesOfParts>
    <vt:vector size="189" baseType="lpstr">
      <vt:lpstr>Arial</vt:lpstr>
      <vt:lpstr>Calibri</vt:lpstr>
      <vt:lpstr>Calibri Light</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Christchurch North Methodist Parish</dc:creator>
  <cp:lastModifiedBy>Christchurch North Methodist Parish</cp:lastModifiedBy>
  <cp:revision>81</cp:revision>
  <dcterms:created xsi:type="dcterms:W3CDTF">2025-01-16T21:31:03Z</dcterms:created>
  <dcterms:modified xsi:type="dcterms:W3CDTF">2025-01-28T03:39:00Z</dcterms:modified>
</cp:coreProperties>
</file>