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93" r:id="rId4"/>
    <p:sldId id="260" r:id="rId5"/>
    <p:sldId id="261" r:id="rId6"/>
    <p:sldId id="262" r:id="rId7"/>
    <p:sldId id="484" r:id="rId8"/>
    <p:sldId id="394" r:id="rId9"/>
    <p:sldId id="395" r:id="rId10"/>
    <p:sldId id="485" r:id="rId11"/>
    <p:sldId id="396" r:id="rId12"/>
    <p:sldId id="397" r:id="rId13"/>
    <p:sldId id="398" r:id="rId14"/>
    <p:sldId id="400" r:id="rId15"/>
    <p:sldId id="401" r:id="rId16"/>
    <p:sldId id="402" r:id="rId17"/>
    <p:sldId id="403" r:id="rId18"/>
    <p:sldId id="404" r:id="rId19"/>
    <p:sldId id="405" r:id="rId20"/>
    <p:sldId id="406" r:id="rId21"/>
    <p:sldId id="407" r:id="rId22"/>
    <p:sldId id="486" r:id="rId23"/>
    <p:sldId id="408" r:id="rId24"/>
    <p:sldId id="409" r:id="rId25"/>
    <p:sldId id="410" r:id="rId26"/>
    <p:sldId id="411" r:id="rId27"/>
    <p:sldId id="487" r:id="rId28"/>
    <p:sldId id="412" r:id="rId29"/>
    <p:sldId id="415" r:id="rId30"/>
    <p:sldId id="488" r:id="rId31"/>
    <p:sldId id="414" r:id="rId32"/>
    <p:sldId id="489" r:id="rId33"/>
    <p:sldId id="490" r:id="rId34"/>
    <p:sldId id="491" r:id="rId35"/>
    <p:sldId id="492" r:id="rId36"/>
    <p:sldId id="493" r:id="rId37"/>
    <p:sldId id="494" r:id="rId38"/>
    <p:sldId id="495" r:id="rId39"/>
    <p:sldId id="496" r:id="rId40"/>
    <p:sldId id="497" r:id="rId41"/>
    <p:sldId id="498" r:id="rId42"/>
    <p:sldId id="499" r:id="rId43"/>
    <p:sldId id="500" r:id="rId44"/>
    <p:sldId id="501" r:id="rId45"/>
    <p:sldId id="441" r:id="rId46"/>
    <p:sldId id="442" r:id="rId47"/>
    <p:sldId id="443" r:id="rId48"/>
    <p:sldId id="444" r:id="rId49"/>
    <p:sldId id="502" r:id="rId50"/>
    <p:sldId id="546" r:id="rId51"/>
    <p:sldId id="547" r:id="rId52"/>
    <p:sldId id="548" r:id="rId53"/>
    <p:sldId id="445" r:id="rId54"/>
    <p:sldId id="549" r:id="rId55"/>
    <p:sldId id="550" r:id="rId56"/>
    <p:sldId id="551" r:id="rId57"/>
    <p:sldId id="552" r:id="rId58"/>
    <p:sldId id="553" r:id="rId59"/>
    <p:sldId id="554" r:id="rId60"/>
    <p:sldId id="555" r:id="rId61"/>
    <p:sldId id="504" r:id="rId62"/>
    <p:sldId id="545" r:id="rId63"/>
    <p:sldId id="556" r:id="rId64"/>
    <p:sldId id="544" r:id="rId65"/>
    <p:sldId id="385" r:id="rId66"/>
    <p:sldId id="447" r:id="rId67"/>
    <p:sldId id="505" r:id="rId68"/>
    <p:sldId id="448" r:id="rId69"/>
    <p:sldId id="506" r:id="rId70"/>
    <p:sldId id="507" r:id="rId71"/>
    <p:sldId id="508" r:id="rId72"/>
    <p:sldId id="509" r:id="rId73"/>
    <p:sldId id="510" r:id="rId74"/>
    <p:sldId id="511" r:id="rId75"/>
    <p:sldId id="512" r:id="rId76"/>
    <p:sldId id="513" r:id="rId77"/>
    <p:sldId id="514" r:id="rId78"/>
    <p:sldId id="515" r:id="rId79"/>
    <p:sldId id="449" r:id="rId80"/>
    <p:sldId id="450" r:id="rId81"/>
    <p:sldId id="451" r:id="rId82"/>
    <p:sldId id="452" r:id="rId83"/>
    <p:sldId id="453" r:id="rId84"/>
    <p:sldId id="454" r:id="rId85"/>
    <p:sldId id="455" r:id="rId86"/>
    <p:sldId id="456" r:id="rId87"/>
    <p:sldId id="516" r:id="rId88"/>
    <p:sldId id="457" r:id="rId89"/>
    <p:sldId id="359" r:id="rId90"/>
    <p:sldId id="459" r:id="rId91"/>
    <p:sldId id="460" r:id="rId92"/>
    <p:sldId id="461" r:id="rId93"/>
    <p:sldId id="462" r:id="rId94"/>
    <p:sldId id="463" r:id="rId95"/>
    <p:sldId id="464" r:id="rId96"/>
    <p:sldId id="465" r:id="rId97"/>
    <p:sldId id="466" r:id="rId98"/>
    <p:sldId id="467" r:id="rId99"/>
    <p:sldId id="468" r:id="rId100"/>
    <p:sldId id="469" r:id="rId101"/>
    <p:sldId id="470" r:id="rId102"/>
    <p:sldId id="471" r:id="rId103"/>
    <p:sldId id="472" r:id="rId104"/>
    <p:sldId id="473" r:id="rId105"/>
    <p:sldId id="474" r:id="rId106"/>
    <p:sldId id="378" r:id="rId107"/>
    <p:sldId id="517" r:id="rId108"/>
    <p:sldId id="379" r:id="rId109"/>
    <p:sldId id="475" r:id="rId110"/>
    <p:sldId id="381" r:id="rId111"/>
    <p:sldId id="476" r:id="rId112"/>
    <p:sldId id="518" r:id="rId113"/>
    <p:sldId id="519" r:id="rId114"/>
    <p:sldId id="520" r:id="rId115"/>
    <p:sldId id="521" r:id="rId116"/>
    <p:sldId id="522" r:id="rId117"/>
    <p:sldId id="523" r:id="rId118"/>
    <p:sldId id="524" r:id="rId119"/>
    <p:sldId id="525" r:id="rId120"/>
    <p:sldId id="526" r:id="rId121"/>
    <p:sldId id="527" r:id="rId122"/>
    <p:sldId id="528" r:id="rId123"/>
    <p:sldId id="477" r:id="rId124"/>
    <p:sldId id="478" r:id="rId125"/>
    <p:sldId id="529" r:id="rId126"/>
    <p:sldId id="358" r:id="rId127"/>
    <p:sldId id="479" r:id="rId128"/>
    <p:sldId id="360" r:id="rId129"/>
    <p:sldId id="361" r:id="rId130"/>
    <p:sldId id="481" r:id="rId131"/>
    <p:sldId id="483" r:id="rId132"/>
    <p:sldId id="482" r:id="rId133"/>
    <p:sldId id="362" r:id="rId134"/>
    <p:sldId id="480" r:id="rId135"/>
    <p:sldId id="530" r:id="rId136"/>
    <p:sldId id="531" r:id="rId137"/>
    <p:sldId id="532" r:id="rId138"/>
    <p:sldId id="533" r:id="rId139"/>
    <p:sldId id="534" r:id="rId140"/>
    <p:sldId id="535" r:id="rId141"/>
    <p:sldId id="536" r:id="rId142"/>
    <p:sldId id="537" r:id="rId143"/>
    <p:sldId id="538" r:id="rId144"/>
    <p:sldId id="446" r:id="rId145"/>
    <p:sldId id="386" r:id="rId146"/>
    <p:sldId id="387" r:id="rId147"/>
    <p:sldId id="388" r:id="rId148"/>
    <p:sldId id="389" r:id="rId149"/>
    <p:sldId id="390" r:id="rId150"/>
    <p:sldId id="539" r:id="rId151"/>
    <p:sldId id="540" r:id="rId152"/>
    <p:sldId id="541" r:id="rId153"/>
    <p:sldId id="542" r:id="rId154"/>
    <p:sldId id="543" r:id="rId1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624" autoAdjust="0"/>
  </p:normalViewPr>
  <p:slideViewPr>
    <p:cSldViewPr snapToGrid="0">
      <p:cViewPr varScale="1">
        <p:scale>
          <a:sx n="53" d="100"/>
          <a:sy n="53" d="100"/>
        </p:scale>
        <p:origin x="85"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21/02/2024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176015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21/02/2024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81512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21/02/2024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83425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solidFill>
                  <a:schemeClr val="tx1">
                    <a:alpha val="60000"/>
                  </a:schemeClr>
                </a:solidFill>
                <a:latin typeface="+mn-lt"/>
              </a:defRPr>
            </a:lvl1pPr>
          </a:lstStyle>
          <a:p>
            <a:fld id="{11A6662E-FAF4-44BC-88B5-85A7CBFB6D30}" type="datetime1">
              <a:rPr lang="en-US" smtClean="0"/>
              <a:pPr/>
              <a:t>2/21/2024</a:t>
            </a:fld>
            <a:endParaRPr lang="en-US" dirty="0"/>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solidFill>
                  <a:schemeClr val="tx1">
                    <a:alpha val="60000"/>
                  </a:schemeClr>
                </a:solidFill>
                <a:latin typeface="+mn-lt"/>
              </a:defRPr>
            </a:lvl1pPr>
          </a:lstStyle>
          <a:p>
            <a:endParaRPr lang="en-US">
              <a:solidFill>
                <a:schemeClr val="tx1">
                  <a:alpha val="60000"/>
                </a:schemeClr>
              </a:solidFill>
            </a:endParaRPr>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solidFill>
                  <a:schemeClr val="tx1">
                    <a:alpha val="60000"/>
                  </a:schemeClr>
                </a:solidFill>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203101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2/21/2024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7063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2/21/2024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3793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2/21/2024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93728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2/21/2024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689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458694" y="365760"/>
            <a:ext cx="11274612"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a:xfrm>
            <a:off x="458693" y="6416675"/>
            <a:ext cx="2921715" cy="365125"/>
          </a:xfrm>
        </p:spPr>
        <p:txBody>
          <a:bodyPr/>
          <a:lstStyle/>
          <a:p>
            <a:fld id="{3AB41CFF-90C9-47B3-9DA1-F2BF8D839F7E}" type="datetime1">
              <a:rPr lang="en-US" smtClean="0"/>
              <a:t>2/21/2024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42175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2/21/2024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9035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2/21/2024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353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10"/>
          </p:nvPr>
        </p:nvSpPr>
        <p:spPr/>
        <p:txBody>
          <a:bodyPr/>
          <a:lstStyle/>
          <a:p>
            <a:fld id="{240823A5-A8A7-4EE5-9811-FE8BED39EE27}" type="datetimeFigureOut">
              <a:rPr lang="en-NZ" smtClean="0"/>
              <a:t>21/02/2024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46839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2/21/2024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212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2/21/2024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1493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2/21/2024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0935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0823A5-A8A7-4EE5-9811-FE8BED39EE27}" type="datetimeFigureOut">
              <a:rPr lang="en-NZ" smtClean="0"/>
              <a:t>21/02/2024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269121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Date Placeholder 4"/>
          <p:cNvSpPr>
            <a:spLocks noGrp="1"/>
          </p:cNvSpPr>
          <p:nvPr>
            <p:ph type="dt" sz="half" idx="10"/>
          </p:nvPr>
        </p:nvSpPr>
        <p:spPr/>
        <p:txBody>
          <a:bodyPr/>
          <a:lstStyle/>
          <a:p>
            <a:fld id="{240823A5-A8A7-4EE5-9811-FE8BED39EE27}" type="datetimeFigureOut">
              <a:rPr lang="en-NZ" smtClean="0"/>
              <a:t>21/02/2024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17088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7" name="Date Placeholder 6"/>
          <p:cNvSpPr>
            <a:spLocks noGrp="1"/>
          </p:cNvSpPr>
          <p:nvPr>
            <p:ph type="dt" sz="half" idx="10"/>
          </p:nvPr>
        </p:nvSpPr>
        <p:spPr/>
        <p:txBody>
          <a:bodyPr/>
          <a:lstStyle/>
          <a:p>
            <a:fld id="{240823A5-A8A7-4EE5-9811-FE8BED39EE27}" type="datetimeFigureOut">
              <a:rPr lang="en-NZ" smtClean="0"/>
              <a:t>21/02/2024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118622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NZ"/>
          </a:p>
        </p:txBody>
      </p:sp>
      <p:sp>
        <p:nvSpPr>
          <p:cNvPr id="3" name="Date Placeholder 2"/>
          <p:cNvSpPr>
            <a:spLocks noGrp="1"/>
          </p:cNvSpPr>
          <p:nvPr>
            <p:ph type="dt" sz="half" idx="10"/>
          </p:nvPr>
        </p:nvSpPr>
        <p:spPr/>
        <p:txBody>
          <a:bodyPr/>
          <a:lstStyle/>
          <a:p>
            <a:fld id="{240823A5-A8A7-4EE5-9811-FE8BED39EE27}" type="datetimeFigureOut">
              <a:rPr lang="en-NZ" smtClean="0"/>
              <a:t>21/02/2024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125340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823A5-A8A7-4EE5-9811-FE8BED39EE27}" type="datetimeFigureOut">
              <a:rPr lang="en-NZ" smtClean="0"/>
              <a:t>21/02/2024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29927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0823A5-A8A7-4EE5-9811-FE8BED39EE27}" type="datetimeFigureOut">
              <a:rPr lang="en-NZ" smtClean="0"/>
              <a:t>21/02/2024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360113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0823A5-A8A7-4EE5-9811-FE8BED39EE27}" type="datetimeFigureOut">
              <a:rPr lang="en-NZ" smtClean="0"/>
              <a:t>21/02/2024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30FD5BAF-281E-4F72-BE88-50F7B94447D4}" type="slidenum">
              <a:rPr lang="en-NZ" smtClean="0"/>
              <a:t>‹#›</a:t>
            </a:fld>
            <a:endParaRPr lang="en-NZ"/>
          </a:p>
        </p:txBody>
      </p:sp>
    </p:spTree>
    <p:extLst>
      <p:ext uri="{BB962C8B-B14F-4D97-AF65-F5344CB8AC3E}">
        <p14:creationId xmlns:p14="http://schemas.microsoft.com/office/powerpoint/2010/main" val="286718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823A5-A8A7-4EE5-9811-FE8BED39EE27}" type="datetimeFigureOut">
              <a:rPr lang="en-NZ" smtClean="0"/>
              <a:t>21/02/2024</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FD5BAF-281E-4F72-BE88-50F7B94447D4}" type="slidenum">
              <a:rPr lang="en-NZ" smtClean="0"/>
              <a:t>‹#›</a:t>
            </a:fld>
            <a:endParaRPr lang="en-NZ"/>
          </a:p>
        </p:txBody>
      </p:sp>
    </p:spTree>
    <p:extLst>
      <p:ext uri="{BB962C8B-B14F-4D97-AF65-F5344CB8AC3E}">
        <p14:creationId xmlns:p14="http://schemas.microsoft.com/office/powerpoint/2010/main" val="31248354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xmlns=""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fld id="{57E0CF6C-748E-4B7A-BC8B-3011EF78ED13}" type="datetime1">
              <a:rPr lang="en-US" smtClean="0"/>
              <a:pPr/>
              <a:t>2/21/2024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endParaRPr lang="en-US" dirty="0">
              <a:solidFill>
                <a:schemeClr val="tx1">
                  <a:alpha val="60000"/>
                </a:schemeClr>
              </a:solidFill>
            </a:endParaRP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3">
            <a:alphaModFix amt="10000"/>
            <a:extLst>
              <a:ext uri="{28A0092B-C50C-407E-A947-70E740481C1C}">
                <a14:useLocalDpi xmlns:a14="http://schemas.microsoft.com/office/drawing/2010/main"/>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122015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7.jpg"/></Relationships>
</file>

<file path=ppt/slides/_rels/slide10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7.jpg"/></Relationships>
</file>

<file path=ppt/slides/_rels/slide1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9.png"/></Relationships>
</file>

<file path=ppt/slides/_rels/slide1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20.jpg"/></Relationships>
</file>

<file path=ppt/slides/_rels/slide1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7.jpg"/></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60+ Olive Trees Palestine Stock Photos, Pictures &amp; Royalty-Free Images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t="16032"/>
          <a:stretch/>
        </p:blipFill>
        <p:spPr bwMode="auto">
          <a:xfrm>
            <a:off x="-1" y="0"/>
            <a:ext cx="12266211" cy="6866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70600" y="2260600"/>
            <a:ext cx="5930900" cy="1785104"/>
          </a:xfrm>
          <a:prstGeom prst="rect">
            <a:avLst/>
          </a:prstGeom>
          <a:noFill/>
        </p:spPr>
        <p:txBody>
          <a:bodyPr wrap="square" rtlCol="0">
            <a:spAutoFit/>
          </a:bodyPr>
          <a:lstStyle/>
          <a:p>
            <a:r>
              <a:rPr lang="en-US" sz="11000" dirty="0" smtClean="0">
                <a:solidFill>
                  <a:schemeClr val="bg1"/>
                </a:solidFill>
                <a:latin typeface="Forte" panose="03060902040502070203" pitchFamily="66" charset="0"/>
              </a:rPr>
              <a:t>Welcome</a:t>
            </a:r>
            <a:endParaRPr lang="en-NZ" sz="11000" dirty="0">
              <a:solidFill>
                <a:schemeClr val="bg1"/>
              </a:solidFill>
              <a:latin typeface="Forte" panose="03060902040502070203" pitchFamily="66" charset="0"/>
            </a:endParaRPr>
          </a:p>
        </p:txBody>
      </p:sp>
      <p:cxnSp>
        <p:nvCxnSpPr>
          <p:cNvPr id="9" name="Straight Connector 8"/>
          <p:cNvCxnSpPr/>
          <p:nvPr/>
        </p:nvCxnSpPr>
        <p:spPr>
          <a:xfrm>
            <a:off x="6070600" y="22733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70600" y="40386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515762" y="-25400"/>
            <a:ext cx="5096363" cy="6883400"/>
          </a:xfrm>
          <a:prstGeom prst="rect">
            <a:avLst/>
          </a:prstGeom>
        </p:spPr>
      </p:pic>
    </p:spTree>
    <p:extLst>
      <p:ext uri="{BB962C8B-B14F-4D97-AF65-F5344CB8AC3E}">
        <p14:creationId xmlns:p14="http://schemas.microsoft.com/office/powerpoint/2010/main" val="881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Opening Prayer</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260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God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of Unity, your child, Jesus, prayed that your disciples and followers would be one, as you are one. Teach us, your servants, to treat others justly, fairly and with love, even though we may speak, live, and pray differently. Bless the global church and bless the faithful women everywhere who share your Good News with others. </a:t>
            </a:r>
          </a:p>
        </p:txBody>
      </p:sp>
    </p:spTree>
    <p:extLst>
      <p:ext uri="{BB962C8B-B14F-4D97-AF65-F5344CB8AC3E}">
        <p14:creationId xmlns:p14="http://schemas.microsoft.com/office/powerpoint/2010/main" val="367499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147732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Lead us into a life worthy of our calling.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 </a:t>
            </a:r>
          </a:p>
        </p:txBody>
      </p:sp>
    </p:spTree>
    <p:extLst>
      <p:ext uri="{BB962C8B-B14F-4D97-AF65-F5344CB8AC3E}">
        <p14:creationId xmlns:p14="http://schemas.microsoft.com/office/powerpoint/2010/main" val="390822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How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can we thank you, Loving God? We know that all our blessings come from you. Do not keep us far from you. Give us grace according to the measure of Christ’s gift and fill our hearts with joy.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We offer these prayers, and the prayers of our hearts known only to you, trusting that you hear and answer them</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552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In the name of God, Creator, Son, and Holy Spirit. </a:t>
            </a: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Amen.</a:t>
            </a:r>
          </a:p>
        </p:txBody>
      </p:sp>
    </p:spTree>
    <p:extLst>
      <p:ext uri="{BB962C8B-B14F-4D97-AF65-F5344CB8AC3E}">
        <p14:creationId xmlns:p14="http://schemas.microsoft.com/office/powerpoint/2010/main" val="304205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21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 y="3793958"/>
            <a:ext cx="12192000" cy="3064042"/>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The Lord’s Prayer</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(Sung in Arabic)</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541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 y="3793958"/>
            <a:ext cx="12192000" cy="3064042"/>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The Lord’s Prayer</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(Sung in Arabic)</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aboun_dbishmayo__lords_prayer_in_arama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91192" y="5522167"/>
            <a:ext cx="609600" cy="609600"/>
          </a:xfrm>
          <a:prstGeom prst="rect">
            <a:avLst/>
          </a:prstGeom>
        </p:spPr>
      </p:pic>
    </p:spTree>
    <p:extLst>
      <p:ext uri="{BB962C8B-B14F-4D97-AF65-F5344CB8AC3E}">
        <p14:creationId xmlns:p14="http://schemas.microsoft.com/office/powerpoint/2010/main" val="291831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8987"/>
            <a:ext cx="12192000" cy="6324808"/>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Our Creator who is in heaven,</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Hallowed by your name.</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kingdom come,</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will be done</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as it is in heaven.</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Give to us our daily bread.</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Give to us what we need.</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And forgive us our sins,</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As we forgive those who sin against us.</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268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8987"/>
            <a:ext cx="12192000" cy="2169825"/>
          </a:xfrm>
          <a:prstGeom prst="rect">
            <a:avLst/>
          </a:prstGeom>
        </p:spPr>
        <p:txBody>
          <a:bodyPr wrap="square">
            <a:spAutoFit/>
          </a:bodyPr>
          <a:lstStyle/>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Lead us not into temptation,</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But deliver us from evil.</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Amen, amen, amen, amen.</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125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92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7017306"/>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Let us pray</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Triune God, walk with us as we journey</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through the land where you lived and taught. </a:t>
            </a: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Open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our eyes to see the present suffering of the inhabitants of this land. </a:t>
            </a: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Grant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us the strength and courage to act and pray with all who suffer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around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world.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Amen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3299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35200"/>
            <a:ext cx="12192000" cy="2578100"/>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 Story of Flourishing:</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Sara’s story</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(Middle aged Woman)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488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My name is Sara.</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Sometimes, I feel like the leaf on an olive tree, connected to the roots, blooming from within.</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was born and raised in Jerusalem as a Lutheran Christian. Life as a Palestinian woman surely has been, and still is challenging.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18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am glad that things are changing in society through my church by having ordained the first female pastor.</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Throughout the years, I have seen and admired the persistence of Palestinians. My own family history is connected to our Palestinian history, which is the case for many.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715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want to share a story with you that shows what it means to be a Palestinian in our land.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My grandparents used to live in Jaffa. They grew up there before 1948, living alongside other Christians, Muslims and Jews.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504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When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state of Israel was created in 1948, it was a catastrophe for Palestinians who had lived on the land for thousands of years. We call this catastrophe the Nakba. The Israeli forces came to my grandparents’ home and kicked them out by force. This caused my grandparents to become refugees in Jordan</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2922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Many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years later, my grandparents came for a visit to Jerusalem and my parents took me and my sibling on a trip to Jaffa. They were excited to show us the home they used to live in. My grandpa told us stories about his childhood, and how he used to plant trees with his father. In fact, that’s how we found the house! </a:t>
            </a:r>
          </a:p>
        </p:txBody>
      </p:sp>
    </p:spTree>
    <p:extLst>
      <p:ext uri="{BB962C8B-B14F-4D97-AF65-F5344CB8AC3E}">
        <p14:creationId xmlns:p14="http://schemas.microsoft.com/office/powerpoint/2010/main" val="25004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Everything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had changed except for the trees, which helped us to identify the place</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Sadly</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the people currently living in the house were hostile towards us. I was quite young, but I do remember them shouting and kicking us away from the house. It wasn’t like we wanted to go into the house, we were just viewing it from the outside.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002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grandpa was trying to explain to them and telling them that this used to be his house. However, they refused to hear any part of it and chased us away. The feeling must have been even worse for my grandfather, being kicked out of his own house twice</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66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Later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in time, when I visited my grandparents in Jordan, my grandma showed me the keys that her mom had kept when leaving their house. She kept the keys with the hope that one day they would be able to return to their home. </a:t>
            </a:r>
          </a:p>
        </p:txBody>
      </p:sp>
    </p:spTree>
    <p:extLst>
      <p:ext uri="{BB962C8B-B14F-4D97-AF65-F5344CB8AC3E}">
        <p14:creationId xmlns:p14="http://schemas.microsoft.com/office/powerpoint/2010/main" val="126717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Sadly</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this is the case for many. Following the two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Nakbas</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of 1948 and 1967, and even until today, people are still being kicked out of their homes. Many have kept their keys with the hope of return, a hope that is passed on through many generations</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06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Prayer for Peace:</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Yarabba</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ssalami</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Of Peace</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endPar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God of Peace, come among us,</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Rain down your peace on the world.</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Make a path for your goodness,</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Fill </a:t>
            </a:r>
            <a:r>
              <a:rPr lang="en-US" sz="4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e’vry</a:t>
            </a: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heart with your peace.</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Yarraba-Ssalami-God-of-Pe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5755" y="5867400"/>
            <a:ext cx="609600" cy="609600"/>
          </a:xfrm>
          <a:prstGeom prst="rect">
            <a:avLst/>
          </a:prstGeom>
        </p:spPr>
      </p:pic>
    </p:spTree>
    <p:extLst>
      <p:ext uri="{BB962C8B-B14F-4D97-AF65-F5344CB8AC3E}">
        <p14:creationId xmlns:p14="http://schemas.microsoft.com/office/powerpoint/2010/main" val="201728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know that the tree from where I came is strong and resilient. I am nourished by the love of my ancestors. I can bear with others in love because they did. Their love is what made me bloom as the leaf on an olive tree. Their love has helped me become strong and resilient.</a:t>
            </a:r>
          </a:p>
        </p:txBody>
      </p:sp>
    </p:spTree>
    <p:extLst>
      <p:ext uri="{BB962C8B-B14F-4D97-AF65-F5344CB8AC3E}">
        <p14:creationId xmlns:p14="http://schemas.microsoft.com/office/powerpoint/2010/main" val="355463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042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346568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 Urge You”</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9996"/>
            <a:ext cx="12192000" cy="906379"/>
          </a:xfrm>
        </p:spPr>
        <p:txBody>
          <a:bodyPr>
            <a:normAutofit/>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I Urge You is a song that was composed especially for this World Day of Prayer service. </a:t>
            </a:r>
          </a:p>
        </p:txBody>
      </p:sp>
    </p:spTree>
    <p:extLst>
      <p:ext uri="{BB962C8B-B14F-4D97-AF65-F5344CB8AC3E}">
        <p14:creationId xmlns:p14="http://schemas.microsoft.com/office/powerpoint/2010/main" val="333625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12192000" cy="50419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English Translation:</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 urge you to be patient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the calling you receive,</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bearing one another</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love and unity.</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I-Urge-You-Najwa-Hashweh-Azaz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7013" y="5812176"/>
            <a:ext cx="609600" cy="609600"/>
          </a:xfrm>
          <a:prstGeom prst="rect">
            <a:avLst/>
          </a:prstGeom>
        </p:spPr>
      </p:pic>
    </p:spTree>
    <p:extLst>
      <p:ext uri="{BB962C8B-B14F-4D97-AF65-F5344CB8AC3E}">
        <p14:creationId xmlns:p14="http://schemas.microsoft.com/office/powerpoint/2010/main" val="12955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31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689810"/>
            <a:ext cx="12192000" cy="3064042"/>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Offertory</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167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689810"/>
            <a:ext cx="12192000" cy="3064042"/>
          </a:xfrm>
        </p:spPr>
        <p:txBody>
          <a:bodyPr>
            <a:normAutofit fontScale="90000"/>
          </a:bodyPr>
          <a:lstStyle/>
          <a:p>
            <a: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t>Today we have been blessed by witness of Palestinian Christian women. These stories have shown us the power of bearing together in love.</a:t>
            </a:r>
            <a:b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t>We come now to a time of offering. </a:t>
            </a:r>
            <a:endParaRPr lang="en-NZ"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110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Our offerings this year will support: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Christian World Service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Department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of Service to Palestinian Refugees of the Middle East Council of Churches programme for women’s cooperatives in the West Bank.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68420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Bible Society - the Palestinian Bible Society ‘Child of Bethlehem’ Project reaching out to Christian children with Bible-based programmes</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Interchurch</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Council for Hospital Chaplaincy in New Zealand.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829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2169825"/>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These words from 2 Corinthians call us to give so that all may experience abundance in life</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941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Let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us continue in prayer with the words of Psalm 85.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Lord, you were favourable to your land;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 restored the fortunes of Jacob.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You forgave the iniquity of your people;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you pardoned all their sin.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0950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186309"/>
          </a:xfrm>
          <a:prstGeom prst="rect">
            <a:avLst/>
          </a:prstGeom>
        </p:spPr>
        <p:txBody>
          <a:bodyPr wrap="square">
            <a:spAutoFit/>
          </a:bodyPr>
          <a:lstStyle/>
          <a:p>
            <a:pPr algn="ct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“For if the eagerness is there, the gift is acceptable according to what one has, not according to what one does not have. For I do not mean that there should be relief for others and hardship for you, but it is a question of equality between your present abundance and their need, so that their abundance may also supply your need, in order that there may be equality. </a:t>
            </a:r>
            <a:endPar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As it is written, “The one who had much did not have too much, and the one who had little did not have too little.” </a:t>
            </a:r>
          </a:p>
          <a:p>
            <a:pPr algn="ct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May we open our hearts and give generously.</a:t>
            </a:r>
          </a:p>
        </p:txBody>
      </p:sp>
    </p:spTree>
    <p:extLst>
      <p:ext uri="{BB962C8B-B14F-4D97-AF65-F5344CB8AC3E}">
        <p14:creationId xmlns:p14="http://schemas.microsoft.com/office/powerpoint/2010/main" val="147589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I-Urge-You-Najwa-Hashweh-Azaz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8417" y="5876731"/>
            <a:ext cx="609600" cy="609600"/>
          </a:xfrm>
          <a:prstGeom prst="rect">
            <a:avLst/>
          </a:prstGeom>
        </p:spPr>
      </p:pic>
    </p:spTree>
    <p:extLst>
      <p:ext uri="{BB962C8B-B14F-4D97-AF65-F5344CB8AC3E}">
        <p14:creationId xmlns:p14="http://schemas.microsoft.com/office/powerpoint/2010/main" val="291882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Let us pray.</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	God</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our cross is heavy,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together we are able to bear it.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May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this offering be a sign of our commitment to lead a life worthy of your calling.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May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it be a powerful instrument towards abundant life for all living things.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Amen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2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2573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42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689810"/>
            <a:ext cx="12192000" cy="3064042"/>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Sharing the Peace of God</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3127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3477875"/>
          </a:xfrm>
          <a:prstGeom prst="rect">
            <a:avLst/>
          </a:prstGeom>
        </p:spPr>
        <p:txBody>
          <a:bodyPr wrap="square">
            <a:spAutoFit/>
          </a:bodyPr>
          <a:lstStyle/>
          <a:p>
            <a:pPr algn="ct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In the midst of injustices, wars, and suffering, God calls us to bear together in love. When we stay together through difficulty, we live into the peace that God promises us. </a:t>
            </a:r>
          </a:p>
        </p:txBody>
      </p:sp>
    </p:spTree>
    <p:extLst>
      <p:ext uri="{BB962C8B-B14F-4D97-AF65-F5344CB8AC3E}">
        <p14:creationId xmlns:p14="http://schemas.microsoft.com/office/powerpoint/2010/main" val="5591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186309"/>
          </a:xfrm>
          <a:prstGeom prst="rect">
            <a:avLst/>
          </a:prstGeom>
        </p:spPr>
        <p:txBody>
          <a:bodyPr wrap="square">
            <a:spAutoFit/>
          </a:bodyPr>
          <a:lstStyle/>
          <a:p>
            <a:pPr algn="ctr"/>
            <a:r>
              <a:rPr lang="en-NZ" sz="4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And </a:t>
            </a: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so, we share the peace of Christ as we exchange an olive branch/leaf. As we share this olive branch/leaf, let us speak these words in Arabic: “Salaam al </a:t>
            </a:r>
            <a:r>
              <a:rPr lang="en-NZ" sz="4400" b="1" dirty="0" err="1">
                <a:solidFill>
                  <a:srgbClr val="FFFF00"/>
                </a:solidFill>
                <a:latin typeface="Tahoma" panose="020B0604030504040204" pitchFamily="34" charset="0"/>
                <a:ea typeface="Tahoma" panose="020B0604030504040204" pitchFamily="34" charset="0"/>
                <a:cs typeface="Tahoma" panose="020B0604030504040204" pitchFamily="34" charset="0"/>
              </a:rPr>
              <a:t>Massih</a:t>
            </a: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 which means “The peace of Christ.”</a:t>
            </a:r>
          </a:p>
          <a:p>
            <a:pPr algn="ctr"/>
            <a:endPar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[Exchange of olive branches/leaves that were distributed at the beginning of the service.]</a:t>
            </a:r>
          </a:p>
        </p:txBody>
      </p:sp>
    </p:spTree>
    <p:extLst>
      <p:ext uri="{BB962C8B-B14F-4D97-AF65-F5344CB8AC3E}">
        <p14:creationId xmlns:p14="http://schemas.microsoft.com/office/powerpoint/2010/main" val="168273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43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 y="689810"/>
            <a:ext cx="12192000" cy="3064042"/>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Words of Commitment</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9409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You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withdrew all your wrath;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 turned from your hot anger.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Restore us again,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of our salvation,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put away your indignation toward us.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0977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186309"/>
          </a:xfrm>
          <a:prstGeom prst="rect">
            <a:avLst/>
          </a:prstGeom>
        </p:spPr>
        <p:txBody>
          <a:bodyPr wrap="square">
            <a:spAutoFit/>
          </a:bodyPr>
          <a:lstStyle/>
          <a:p>
            <a:pPr algn="ctr"/>
            <a:r>
              <a:rPr lang="en-NZ" sz="4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Please </a:t>
            </a: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join me in speaking aloud the commitment of your heart.</a:t>
            </a:r>
          </a:p>
          <a:p>
            <a:pPr algn="ct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All:	May we commit to working for peace as we stand with all women, particularly those experiencing oppression, violence, or discrimination. </a:t>
            </a:r>
          </a:p>
          <a:p>
            <a:pPr algn="ct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May we be faithful advocates with decision makers working on all levels of society, including religious institutions. </a:t>
            </a:r>
          </a:p>
        </p:txBody>
      </p:sp>
    </p:spTree>
    <p:extLst>
      <p:ext uri="{BB962C8B-B14F-4D97-AF65-F5344CB8AC3E}">
        <p14:creationId xmlns:p14="http://schemas.microsoft.com/office/powerpoint/2010/main" val="333594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3477875"/>
          </a:xfrm>
          <a:prstGeom prst="rect">
            <a:avLst/>
          </a:prstGeom>
        </p:spPr>
        <p:txBody>
          <a:bodyPr wrap="square">
            <a:spAutoFit/>
          </a:bodyPr>
          <a:lstStyle/>
          <a:p>
            <a:pPr algn="ctr"/>
            <a:r>
              <a:rPr lang="en-NZ" sz="4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May </a:t>
            </a: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we bear with one another in love until God’s justice and peace reign throughout the whole world. </a:t>
            </a:r>
          </a:p>
          <a:p>
            <a:pPr algn="ct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Leader:	Let us go now and be agents of peace and justice.</a:t>
            </a:r>
          </a:p>
        </p:txBody>
      </p:sp>
    </p:spTree>
    <p:extLst>
      <p:ext uri="{BB962C8B-B14F-4D97-AF65-F5344CB8AC3E}">
        <p14:creationId xmlns:p14="http://schemas.microsoft.com/office/powerpoint/2010/main" val="26856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07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346568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love, O God, is never ending”</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9996"/>
            <a:ext cx="12192000" cy="906379"/>
          </a:xfrm>
        </p:spPr>
        <p:txBody>
          <a:bodyPr>
            <a:normAutofit/>
          </a:bodyPr>
          <a:lstStyle/>
          <a:p>
            <a:r>
              <a:rPr lang="en-NZ" b="1" dirty="0" smtClean="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b="1" dirty="0" smtClean="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b="1" dirty="0" smtClean="0">
                <a:solidFill>
                  <a:schemeClr val="bg1"/>
                </a:solidFill>
                <a:latin typeface="Tahoma" panose="020B0604030504040204" pitchFamily="34" charset="0"/>
                <a:ea typeface="Tahoma" panose="020B0604030504040204" pitchFamily="34" charset="0"/>
                <a:cs typeface="Tahoma" panose="020B0604030504040204" pitchFamily="34" charset="0"/>
              </a:rPr>
              <a:t> 1870.  </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Tune: Clement C </a:t>
            </a:r>
            <a:r>
              <a:rPr lang="en-NZ"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r>
              <a:rPr lang="en-NZ"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4182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O God is never ending,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throughout the earth its bounty flows,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life and breath on you depending: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creation’s depth your wisdom shows.</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1999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Across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each continent and island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as dawn leads on another day,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the voice of prayer is never silent,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nor dies the strain of praise away.</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240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p>
        </p:txBody>
      </p:sp>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When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we’re at rest the sun is waking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our friends beneath the western sky,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hour by hour fresh lips are making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your wondrous doings heard on high.</a:t>
            </a:r>
          </a:p>
          <a:p>
            <a:pPr algn="ct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83199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O God, is world surrounding,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like arms that firmly, gently hold.</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Your grace, forever new, abounding,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each day your people to enfold.</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189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p>
        </p:txBody>
      </p:sp>
      <p:sp>
        <p:nvSpPr>
          <p:cNvPr id="4" name="Rectangle 3"/>
          <p:cNvSpPr/>
          <p:nvPr/>
        </p:nvSpPr>
        <p:spPr>
          <a:xfrm>
            <a:off x="0" y="317743"/>
            <a:ext cx="12192000" cy="3554819"/>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O God, is ever yearning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 touch and heal a world of pain;</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may we in Christ, be ever learning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bringing to birth that love again.</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516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0" y="6269736"/>
            <a:ext cx="12192000"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1,4,5,6 Marty Haugen / “The Day you gave us Lord, has ended.”  Words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vv</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2,3 John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Ellerton</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1870.  Tune: Clement C </a:t>
            </a:r>
            <a:r>
              <a:rPr lang="en-NZ" sz="1600" b="1" dirty="0" err="1">
                <a:solidFill>
                  <a:schemeClr val="bg1"/>
                </a:solidFill>
                <a:latin typeface="Tahoma" panose="020B0604030504040204" pitchFamily="34" charset="0"/>
                <a:ea typeface="Tahoma" panose="020B0604030504040204" pitchFamily="34" charset="0"/>
                <a:cs typeface="Tahoma" panose="020B0604030504040204" pitchFamily="34" charset="0"/>
              </a:rPr>
              <a:t>Scholefield</a:t>
            </a:r>
            <a:r>
              <a:rPr lang="en-NZ" sz="1600" b="1" dirty="0">
                <a:solidFill>
                  <a:schemeClr val="bg1"/>
                </a:solidFill>
                <a:latin typeface="Tahoma" panose="020B0604030504040204" pitchFamily="34" charset="0"/>
                <a:ea typeface="Tahoma" panose="020B0604030504040204" pitchFamily="34" charset="0"/>
                <a:cs typeface="Tahoma" panose="020B0604030504040204" pitchFamily="34" charset="0"/>
              </a:rPr>
              <a:t>, 1874)</a:t>
            </a:r>
          </a:p>
        </p:txBody>
      </p:sp>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O God, needs hands and voices;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 hold with care, for justice call.</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Help us, O God, through all our choices</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 live your love for one and all.</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4412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Will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you be angry with us forever?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Will you prolong your anger to all generations?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Will you not revive us again,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so that your people may rejoice in you?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6428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22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2236658"/>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Blessing</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676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2800767"/>
          </a:xfrm>
          <a:prstGeom prst="rect">
            <a:avLst/>
          </a:prstGeom>
        </p:spPr>
        <p:txBody>
          <a:bodyPr wrap="square">
            <a:spAutoFit/>
          </a:bodyPr>
          <a:lstStyle/>
          <a:p>
            <a:pPr algn="ct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The Lord bless you and keep you.</a:t>
            </a:r>
          </a:p>
          <a:p>
            <a:pPr algn="ct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The Lord cause His face to shine upon you, and grant you peace.</a:t>
            </a:r>
          </a:p>
          <a:p>
            <a:pPr algn="ctr"/>
            <a:r>
              <a:rPr lang="en-NZ" sz="4400" b="1" dirty="0">
                <a:solidFill>
                  <a:srgbClr val="FFFF00"/>
                </a:solidFill>
                <a:latin typeface="Tahoma" panose="020B0604030504040204" pitchFamily="34" charset="0"/>
                <a:ea typeface="Tahoma" panose="020B0604030504040204" pitchFamily="34" charset="0"/>
                <a:cs typeface="Tahoma" panose="020B0604030504040204" pitchFamily="34" charset="0"/>
              </a:rPr>
              <a:t>Amen</a:t>
            </a:r>
          </a:p>
        </p:txBody>
      </p:sp>
    </p:spTree>
    <p:extLst>
      <p:ext uri="{BB962C8B-B14F-4D97-AF65-F5344CB8AC3E}">
        <p14:creationId xmlns:p14="http://schemas.microsoft.com/office/powerpoint/2010/main" val="63854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30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Show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us your steadfast love, O Lord,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and grant us your salvation.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Let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me hear what God the Lord will speak,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for he will speak peace to his people,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to his faithful, to those who turn to him in their hearts.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9975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Surely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his salvation is at hand for those who fear him,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that his glory may dwell in our land.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Steadfast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love and faithfulness will meet;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righteousness and peace will kiss each other.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5100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Faithfulness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will spring up from the ground,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and righteousness will look down from the sky.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The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Lord will give what is good,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our land will yield its increase.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366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2862322"/>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Righteousness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will go before him,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All:  and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will make a path for his steps.</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237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60+ Olive Trees Palestine Stock Photos, Pictures &amp; Royalty-Free Images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t="16032"/>
          <a:stretch/>
        </p:blipFill>
        <p:spPr bwMode="auto">
          <a:xfrm>
            <a:off x="-1" y="0"/>
            <a:ext cx="12266211" cy="68664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70600" y="2260600"/>
            <a:ext cx="5930900" cy="1785104"/>
          </a:xfrm>
          <a:prstGeom prst="rect">
            <a:avLst/>
          </a:prstGeom>
          <a:noFill/>
        </p:spPr>
        <p:txBody>
          <a:bodyPr wrap="square" rtlCol="0">
            <a:spAutoFit/>
          </a:bodyPr>
          <a:lstStyle/>
          <a:p>
            <a:r>
              <a:rPr lang="en-US" sz="11000" dirty="0" smtClean="0">
                <a:solidFill>
                  <a:schemeClr val="bg1"/>
                </a:solidFill>
                <a:latin typeface="Forte" panose="03060902040502070203" pitchFamily="66" charset="0"/>
              </a:rPr>
              <a:t>Welcome</a:t>
            </a:r>
            <a:endParaRPr lang="en-NZ" sz="11000" dirty="0">
              <a:solidFill>
                <a:schemeClr val="bg1"/>
              </a:solidFill>
              <a:latin typeface="Forte" panose="03060902040502070203" pitchFamily="66" charset="0"/>
            </a:endParaRPr>
          </a:p>
        </p:txBody>
      </p:sp>
      <p:cxnSp>
        <p:nvCxnSpPr>
          <p:cNvPr id="9" name="Straight Connector 8"/>
          <p:cNvCxnSpPr/>
          <p:nvPr/>
        </p:nvCxnSpPr>
        <p:spPr>
          <a:xfrm>
            <a:off x="6070600" y="22733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70600" y="4038600"/>
            <a:ext cx="5397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5"/>
          <a:stretch>
            <a:fillRect/>
          </a:stretch>
        </p:blipFill>
        <p:spPr>
          <a:xfrm>
            <a:off x="515762" y="-25400"/>
            <a:ext cx="5096363" cy="6883400"/>
          </a:xfrm>
          <a:prstGeom prst="rect">
            <a:avLst/>
          </a:prstGeom>
        </p:spPr>
      </p:pic>
      <p:sp>
        <p:nvSpPr>
          <p:cNvPr id="3" name="TextBox 2"/>
          <p:cNvSpPr txBox="1"/>
          <p:nvPr/>
        </p:nvSpPr>
        <p:spPr>
          <a:xfrm>
            <a:off x="6070600" y="4483100"/>
            <a:ext cx="5397500" cy="1908215"/>
          </a:xfrm>
          <a:prstGeom prst="rect">
            <a:avLst/>
          </a:prstGeom>
          <a:noFill/>
        </p:spPr>
        <p:txBody>
          <a:bodyPr wrap="square" rtlCol="0">
            <a:spAutoFit/>
          </a:bodyPr>
          <a:lstStyle/>
          <a:p>
            <a:pPr algn="ctr"/>
            <a:r>
              <a:rPr lang="en-US" sz="43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Background Music:</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 Urge You” </a:t>
            </a:r>
          </a:p>
          <a:p>
            <a:pPr algn="ctr"/>
            <a:r>
              <a:rPr lang="en-US" sz="3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Najwa</a:t>
            </a:r>
            <a:r>
              <a:rPr lang="en-US" sz="3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Hashway</a:t>
            </a:r>
            <a:r>
              <a:rPr lang="en-US" sz="3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3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Azazian</a:t>
            </a:r>
            <a:r>
              <a:rPr lang="en-US" sz="3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NZ" sz="3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I-Urge-You-Najwa-Hashweh-Azaz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6988" y="6306304"/>
            <a:ext cx="509587" cy="509587"/>
          </a:xfrm>
          <a:prstGeom prst="rect">
            <a:avLst/>
          </a:prstGeom>
        </p:spPr>
      </p:pic>
    </p:spTree>
    <p:extLst>
      <p:ext uri="{BB962C8B-B14F-4D97-AF65-F5344CB8AC3E}">
        <p14:creationId xmlns:p14="http://schemas.microsoft.com/office/powerpoint/2010/main" val="211956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Prayer for Peace:</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r>
              <a:rPr lang="en-NZ" sz="4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Yarabba</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ssalami</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(God Of Peace</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endParaRPr lang="en-US"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God of Peace, come among us,</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Rain down your peace on the world.</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Make a path for your goodness,</a:t>
            </a:r>
          </a:p>
          <a:p>
            <a:pPr algn="ct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Fill </a:t>
            </a:r>
            <a:r>
              <a:rPr lang="en-US" sz="4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e’vry</a:t>
            </a:r>
            <a:r>
              <a:rPr lang="en-US"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heart with your peace.</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Yarraba-Ssalami-God-of-Pe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3241" y="5794427"/>
            <a:ext cx="609600" cy="609600"/>
          </a:xfrm>
          <a:prstGeom prst="rect">
            <a:avLst/>
          </a:prstGeom>
        </p:spPr>
      </p:pic>
    </p:spTree>
    <p:extLst>
      <p:ext uri="{BB962C8B-B14F-4D97-AF65-F5344CB8AC3E}">
        <p14:creationId xmlns:p14="http://schemas.microsoft.com/office/powerpoint/2010/main" val="320069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84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Call to Worship</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372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Let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us praise God who brings us together to worship in love and unity.</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Unity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in the Triune God, transcending differences in views and theological interpretations.</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9850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Let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us remember these essential qualities of people of faith: humility, gentleness, patience and love.</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We confess our weakness and failure to accept others without judging them.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240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With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humility and patience, we bear the challenges in our families, society, community and church.</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With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gentleness and love,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we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overcome everything.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We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remain strong in our faith, </a:t>
            </a:r>
            <a:endPar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knowing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that we belong to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God.</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Amen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363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35200"/>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Gospel Reading:</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John 15:12-14</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9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12192000" cy="4229100"/>
          </a:xfrm>
        </p:spPr>
        <p:txBody>
          <a:bodyPr>
            <a:normAutofit/>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“This is my commandment, that you love one another as I have loved you. No one has greater love than this, to lay down one’s life for one’s friends. I am giving you these commands so that you may love one another.”</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407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3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Welcome and Greetings</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726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35200"/>
            <a:ext cx="12192000" cy="2578100"/>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 Story of Resilience:</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err="1">
                <a:solidFill>
                  <a:schemeClr val="bg1"/>
                </a:solidFill>
                <a:latin typeface="Tahoma" panose="020B0604030504040204" pitchFamily="34" charset="0"/>
                <a:ea typeface="Tahoma" panose="020B0604030504040204" pitchFamily="34" charset="0"/>
                <a:cs typeface="Tahoma" panose="020B0604030504040204" pitchFamily="34" charset="0"/>
              </a:rPr>
              <a:t>Eleonor’s</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story</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(Old Woman)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693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7017306"/>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My name is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Eleonor</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My skin is wrinkled like the trunk of an olive tree. Like them, I have witnessed many wars and violence.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am a Palestinian Christian – a member of the Greek Orthodox Church in the Holy Land.</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come from a deeply rooted old Jerusalem family.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9515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7017306"/>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In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early 19th century, my great grandfather established St. George’s Orthodox Church, which enabled Christians living outside the city walls to have a place to worship.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That church remained in existence until the catastrophe, or Nakba, of 1948, when 750,000 Palestinians were forced to flee, disperse and become refugees.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895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family was included. Due to heavy shelling and bombardment, my parents ran for their lives. They took shelter at my mother’s cousin’s home, hoping to return soon to their original home and St. George’s Church.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That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never happened.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743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Today</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my parents’ home and St. George’s Church have become the Confederation House, an Israeli cultural centre.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Prior to fleeing, my parents’ Jewish neighbours offered to store the treasures of the church, including icons and precious communion cups.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85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415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They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promised to safeguard my parents’ property and belongings until the family’s return.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As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my brothers and I were growing up, my parents remembered their neighbours graciously as they waited for the big day of return. They imagined themselves collecting these sacred items and thanking these neighbours for keeping their promise.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184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56783"/>
            <a:ext cx="12192000" cy="7017306"/>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Sadly</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my parents have passed away without realizing this dream. And yet, I vividly remember that, despite their pain and suffering over all they had lost, my parents were always thankful and spoke kindly about these Jewish neighbours. My parents taught me how to bear with others in love, always remembering to be grateful for those who do good. 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516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As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 have gone through life as a Palestinian Christian living in Jerusalem, I have chosen to be fully engaged with all members of the community at local and global levels. I learned from my parents’ example how important it is to stay together with others, even when life is harsh and difficult.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936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commitment to my community started when I was in 6th grade. My Arabic teacher engaged me in running errands for her humanitarian work. She was gentle and loving, which helped me grow to value and love working to make life better for others.</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27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Later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in life, I designed and implemented humanitarian aid and development programmes, as well as social and community projects. These programmes and projects served all people, regardless of religion, ethnicity, gender, status or need.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759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7017306"/>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Salaam.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Peace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be with you.</a:t>
            </a:r>
          </a:p>
          <a:p>
            <a:pPr algn="ct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30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years ago, the women of World Day of Prayer Palestine were invited to write on the theme of “Come, See and Act.” Since Palestine is the land where Christianity was born, the women of World Day of Prayer Palestine were invited again to write the programme for this year.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90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was privileged to help hundreds of women in Jerusalem, the Gaza Strip and the West Bank to sustain their families as breadwinners. Many of these projects have grown and spread to other areas, positively impacting many lives. </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Life has not always been easy. I have setbacks, obstacles, and even threats.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116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However</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I firmly believe that our community can be strong together if there is genuine love, understanding, gentleness, humility and patience.</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Since my childhood, I have known that life is fragile, and peace is not a guarantee.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6976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could have left the country of my roots, but I made the choice to stay and live out Jesus’ commandment to love others as God has loved me.</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2993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29F2144-48B7-4730-955E-365ECED3A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31" name="Rectangle 30">
            <a:extLst>
              <a:ext uri="{FF2B5EF4-FFF2-40B4-BE49-F238E27FC236}">
                <a16:creationId xmlns:a16="http://schemas.microsoft.com/office/drawing/2014/main" id="{E765FF50-D2F9-4A4F-86ED-F101E172B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33" name="Rectangle 32">
            <a:extLst>
              <a:ext uri="{FF2B5EF4-FFF2-40B4-BE49-F238E27FC236}">
                <a16:creationId xmlns:a16="http://schemas.microsoft.com/office/drawing/2014/main" id="{797BC5A4-E8DF-4A16-B28E-4AD1ABBD3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69983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venirNext LT Pro Medium" panose="020B0504020202020204" pitchFamily="34" charset="0"/>
              <a:ea typeface="+mn-ea"/>
              <a:cs typeface="+mn-cs"/>
            </a:endParaRPr>
          </a:p>
        </p:txBody>
      </p:sp>
      <p:sp>
        <p:nvSpPr>
          <p:cNvPr id="2" name="Title 1"/>
          <p:cNvSpPr>
            <a:spLocks noGrp="1"/>
          </p:cNvSpPr>
          <p:nvPr>
            <p:ph type="ctrTitle"/>
          </p:nvPr>
        </p:nvSpPr>
        <p:spPr>
          <a:xfrm>
            <a:off x="1388097" y="1699159"/>
            <a:ext cx="4882299" cy="1498100"/>
          </a:xfrm>
        </p:spPr>
        <p:txBody>
          <a:bodyPr anchor="b">
            <a:normAutofit/>
          </a:bodyPr>
          <a:lstStyle/>
          <a:p>
            <a:pPr algn="l"/>
            <a:r>
              <a:rPr lang="en-US">
                <a:solidFill>
                  <a:srgbClr val="FFFFFF"/>
                </a:solidFill>
                <a:cs typeface="Sabon Next LT"/>
              </a:rPr>
              <a:t>WORLD DAY OF PRAYER 2024</a:t>
            </a:r>
            <a:endParaRPr lang="en-US">
              <a:solidFill>
                <a:srgbClr val="FFFFFF"/>
              </a:solidFill>
            </a:endParaRPr>
          </a:p>
        </p:txBody>
      </p:sp>
      <p:sp>
        <p:nvSpPr>
          <p:cNvPr id="3" name="Subtitle 2"/>
          <p:cNvSpPr>
            <a:spLocks noGrp="1"/>
          </p:cNvSpPr>
          <p:nvPr>
            <p:ph type="subTitle" idx="1"/>
          </p:nvPr>
        </p:nvSpPr>
        <p:spPr>
          <a:xfrm>
            <a:off x="555395" y="3431060"/>
            <a:ext cx="5715000" cy="2198208"/>
          </a:xfrm>
        </p:spPr>
        <p:txBody>
          <a:bodyPr vert="horz" lIns="91440" tIns="45720" rIns="91440" bIns="45720" rtlCol="0" anchor="t">
            <a:normAutofit fontScale="92500"/>
          </a:bodyPr>
          <a:lstStyle/>
          <a:p>
            <a:pPr algn="l"/>
            <a:r>
              <a:rPr lang="en-US" sz="2200" dirty="0">
                <a:solidFill>
                  <a:srgbClr val="FFFFFF"/>
                </a:solidFill>
                <a:latin typeface="Sabon Next LT"/>
                <a:cs typeface="Sabon Next LT"/>
              </a:rPr>
              <a:t>WRITTEN BY THE WOMEN OF PALESTINE</a:t>
            </a:r>
            <a:endParaRPr lang="en-US" sz="2200" dirty="0">
              <a:solidFill>
                <a:srgbClr val="FFFFFF"/>
              </a:solidFill>
            </a:endParaRPr>
          </a:p>
          <a:p>
            <a:pPr algn="l"/>
            <a:endParaRPr lang="en-US" sz="2200">
              <a:solidFill>
                <a:srgbClr val="FFFFFF"/>
              </a:solidFill>
              <a:latin typeface="Sabon Next LT"/>
              <a:ea typeface="+mn-lt"/>
              <a:cs typeface="Sabon Next LT"/>
            </a:endParaRPr>
          </a:p>
          <a:p>
            <a:r>
              <a:rPr lang="en-US" sz="2200" dirty="0">
                <a:solidFill>
                  <a:srgbClr val="FFFFFF"/>
                </a:solidFill>
                <a:latin typeface="Sabon Next LT"/>
                <a:ea typeface="+mn-lt"/>
                <a:cs typeface="+mn-lt"/>
              </a:rPr>
              <a:t>"I Beg You… Bear With One Another in Love”</a:t>
            </a:r>
            <a:br>
              <a:rPr lang="en-US" sz="2200" dirty="0">
                <a:solidFill>
                  <a:srgbClr val="FFFFFF"/>
                </a:solidFill>
                <a:latin typeface="Sabon Next LT"/>
                <a:ea typeface="+mn-lt"/>
                <a:cs typeface="+mn-lt"/>
              </a:rPr>
            </a:br>
            <a:r>
              <a:rPr lang="en-US" sz="2200" dirty="0">
                <a:solidFill>
                  <a:schemeClr val="bg1"/>
                </a:solidFill>
                <a:latin typeface="Sabon Next LT"/>
                <a:ea typeface="+mn-lt"/>
                <a:cs typeface="+mn-lt"/>
              </a:rPr>
              <a:t>Ephesians 4:1-3</a:t>
            </a:r>
            <a:endParaRPr lang="en-US" sz="2200" dirty="0">
              <a:solidFill>
                <a:schemeClr val="bg1"/>
              </a:solidFill>
              <a:latin typeface="Sabon Next LT"/>
              <a:cs typeface="Sabon Next LT"/>
            </a:endParaRPr>
          </a:p>
        </p:txBody>
      </p:sp>
      <p:grpSp>
        <p:nvGrpSpPr>
          <p:cNvPr id="35" name="Group 34">
            <a:extLst>
              <a:ext uri="{FF2B5EF4-FFF2-40B4-BE49-F238E27FC236}">
                <a16:creationId xmlns:a16="http://schemas.microsoft.com/office/drawing/2014/main" id="{4960AE46-F3F6-4113-BCEA-EAB2A580F6B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6955029" y="1"/>
            <a:ext cx="5236971" cy="6858000"/>
            <a:chOff x="20829" y="1"/>
            <a:chExt cx="5236971" cy="6857999"/>
          </a:xfrm>
        </p:grpSpPr>
        <p:pic>
          <p:nvPicPr>
            <p:cNvPr id="36" name="Picture 35">
              <a:extLst>
                <a:ext uri="{FF2B5EF4-FFF2-40B4-BE49-F238E27FC236}">
                  <a16:creationId xmlns:a16="http://schemas.microsoft.com/office/drawing/2014/main" id="{716A3AB8-CFEF-4BEF-9C73-BC088CD7814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a:ext>
              </a:extLst>
            </a:blip>
            <a:stretch>
              <a:fillRect/>
            </a:stretch>
          </p:blipFill>
          <p:spPr>
            <a:xfrm>
              <a:off x="20829" y="692703"/>
              <a:ext cx="5236971" cy="6165297"/>
            </a:xfrm>
            <a:prstGeom prst="rect">
              <a:avLst/>
            </a:prstGeom>
          </p:spPr>
        </p:pic>
        <p:pic>
          <p:nvPicPr>
            <p:cNvPr id="37" name="Picture 36">
              <a:extLst>
                <a:ext uri="{FF2B5EF4-FFF2-40B4-BE49-F238E27FC236}">
                  <a16:creationId xmlns:a16="http://schemas.microsoft.com/office/drawing/2014/main" id="{8704A4A6-1088-44CC-8832-ED573936556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2" cstate="print">
              <a:duotone>
                <a:schemeClr val="accent6">
                  <a:shade val="45000"/>
                  <a:satMod val="135000"/>
                </a:schemeClr>
                <a:prstClr val="white"/>
              </a:duotone>
              <a:alphaModFix amt="10000"/>
              <a:extLst>
                <a:ext uri="{28A0092B-C50C-407E-A947-70E740481C1C}">
                  <a14:useLocalDpi xmlns:a14="http://schemas.microsoft.com/office/drawing/2010/main"/>
                </a:ext>
              </a:extLst>
            </a:blip>
            <a:srcRect l="19154" b="19117"/>
            <a:stretch/>
          </p:blipFill>
          <p:spPr>
            <a:xfrm rot="5400000">
              <a:off x="393956" y="-373126"/>
              <a:ext cx="4197222" cy="4943475"/>
            </a:xfrm>
            <a:prstGeom prst="rect">
              <a:avLst/>
            </a:prstGeom>
          </p:spPr>
        </p:pic>
      </p:grpSp>
      <p:pic>
        <p:nvPicPr>
          <p:cNvPr id="7" name="Picture 7" descr="A picture containing fabric&#10;&#10;Description automatically generated">
            <a:extLst>
              <a:ext uri="{FF2B5EF4-FFF2-40B4-BE49-F238E27FC236}">
                <a16:creationId xmlns:a16="http://schemas.microsoft.com/office/drawing/2014/main" id="{D2FFF947-365D-82CA-18BA-3E9B90BD37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8090" y="1074519"/>
            <a:ext cx="3341283" cy="4718304"/>
          </a:xfrm>
          <a:prstGeom prst="rect">
            <a:avLst/>
          </a:prstGeom>
        </p:spPr>
      </p:pic>
      <p:pic>
        <p:nvPicPr>
          <p:cNvPr id="8" name="Picture 9" descr="Logo, icon&#10;&#10;Description automatically generated">
            <a:extLst>
              <a:ext uri="{FF2B5EF4-FFF2-40B4-BE49-F238E27FC236}">
                <a16:creationId xmlns:a16="http://schemas.microsoft.com/office/drawing/2014/main" id="{ACAF5E07-CBC2-BC8D-C687-B5531399FBA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070" y="1947419"/>
            <a:ext cx="991387" cy="999243"/>
          </a:xfrm>
          <a:prstGeom prst="rect">
            <a:avLst/>
          </a:prstGeom>
        </p:spPr>
      </p:pic>
    </p:spTree>
    <p:extLst>
      <p:ext uri="{BB962C8B-B14F-4D97-AF65-F5344CB8AC3E}">
        <p14:creationId xmlns:p14="http://schemas.microsoft.com/office/powerpoint/2010/main" val="276282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35200"/>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Epistle Reading:</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Ephesians 4:1-7</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2760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12192000" cy="4229100"/>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“I therefore, the prisoner in the Lord, beg you to lead a life worthy of the calling to which you have been called, with all humility and gentleness, with patience, bearing with one another in love, making every effort to maintain the unity of the Spirit in the bond of peace.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730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12192000" cy="4229100"/>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There is one body and one Spirit, just as you were called to the one hope of your calling, one Lord, one faith, one baptism, one God and Father of all, who is above all and through all and in all. But each of us was given grace according to the measure of Christ’s gift.” </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7053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56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Reflection</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108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 group of ecumenical Palestinian Christian women have worked collectively the last 4 years to pray and reflect on the theme “I Beg You… Bear With One Another in Love,” inspired by</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Ephesians 4:1-7. And now, they are inviting all people around the world to join them in prayer and action.</a:t>
            </a:r>
          </a:p>
        </p:txBody>
      </p:sp>
    </p:spTree>
    <p:extLst>
      <p:ext uri="{BB962C8B-B14F-4D97-AF65-F5344CB8AC3E}">
        <p14:creationId xmlns:p14="http://schemas.microsoft.com/office/powerpoint/2010/main" val="210828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71474"/>
            <a:ext cx="12192000" cy="4529139"/>
          </a:xfrm>
        </p:spPr>
        <p:txBody>
          <a:bodyPr>
            <a:normAutofit/>
          </a:bodyPr>
          <a:lstStyle/>
          <a:p>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In Paul's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address to the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Ephesians, he begs the community to bear with one another. The word “beg” is a strong word. It can also be translated from the Greek as “implore,” “urge,” or “request.” This word tells us something about Paul and his relationship to the Ephesians. </a:t>
            </a:r>
          </a:p>
        </p:txBody>
      </p:sp>
    </p:spTree>
    <p:extLst>
      <p:ext uri="{BB962C8B-B14F-4D97-AF65-F5344CB8AC3E}">
        <p14:creationId xmlns:p14="http://schemas.microsoft.com/office/powerpoint/2010/main" val="277402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fontScale="90000"/>
          </a:bodyPr>
          <a:lstStyle/>
          <a:p>
            <a: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Despite </a:t>
            </a:r>
            <a: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t>being an authority figure for the Ephesian church, Paul does not order or command the Ephesians. He begs them, treating them as the higher and more powerful party in the relationship. This is a gesture of great respect and humility. It suggests that Paul loves this community greatly, and that what he is asking is more important than pride and protocol.</a:t>
            </a:r>
            <a:b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471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a:bodyPr>
          <a:lstStyle/>
          <a:p>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what is Paul asking? He is asking the Ephesians to live a life worthy of their calling. To be worthy of their calling, the Ephesians must live with humility and gentleness and patience. To be worthy of their calling, the Ephesians must bear together in love. </a:t>
            </a:r>
            <a:b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3294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a:bodyPr>
          <a:lstStyle/>
          <a:p>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Living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under occupation, Palestinians know how hard it is to bear together in love. Occupation attempts to divide Palestinians from each other. When some Palestinians are given privileges that other Palestinians are denied, it divides the community. When some Palestinians have more freedom of movement than others, it divides the community. </a:t>
            </a:r>
          </a:p>
        </p:txBody>
      </p:sp>
    </p:spTree>
    <p:extLst>
      <p:ext uri="{BB962C8B-B14F-4D97-AF65-F5344CB8AC3E}">
        <p14:creationId xmlns:p14="http://schemas.microsoft.com/office/powerpoint/2010/main" val="20538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fontScale="90000"/>
          </a:bodyPr>
          <a:lstStyle/>
          <a:p>
            <a: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When </a:t>
            </a:r>
            <a: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t>some Palestinian faith leaders are treated better than others, it divides the community. Although bearing together in love under occupation is a challenge, Palestinians are determined to remain a community.</a:t>
            </a:r>
            <a:b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rPr>
              <a:t>Another aspect of this theme that is difficult for Palestinians is the question of who is included in “one another?” </a:t>
            </a:r>
            <a: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878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a:bodyPr>
          <a:lstStyle/>
          <a:p>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Do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we also have to “bear in love” with those who are doing evil to us, and to others? When children in Hebron are arrested simply for walking to school, must we bear with our oppressor in love? When young people are beaten for speaking Arabic in Jerusalem, must we bear with our oppressor in love? </a:t>
            </a:r>
            <a: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03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a:bodyPr>
          <a:lstStyle/>
          <a:p>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When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people are not allowed to pass through military checkpoints to visit family or go to work, must we bear with our oppressor in love? It is difficult to hear Paul’s words to “bear with one another in love” in the face of injustice. </a:t>
            </a:r>
            <a:b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b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In Arabic, the word for “bearing” is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hamel</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which literally means “to carry</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549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fontScale="90000"/>
          </a:bodyPr>
          <a:lstStyle/>
          <a:p>
            <a: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It is a word used in many contexts, including when a woman is pregnant. Women bear life, bringing human beings into the world. And women bear so much more: not only work, family, and community, but also the weight of inequality placed on them by patriarchal societies. Gender-based violence and discrimination creates an unjust burden for women around the world.</a:t>
            </a:r>
            <a:b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392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fontScale="90000"/>
          </a:bodyPr>
          <a:lstStyle/>
          <a:p>
            <a: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Today, some churches around the world, including in Palestine, are working for gender justice. These churches believe that women and men are created equally in God’s image (Genesis 1:27), and that in Christ, there is no longer male and female (Galatians 3:28). Bearing with women in love means treating them as human beings worthy of dignity and justice. </a:t>
            </a:r>
            <a:br>
              <a:rPr lang="en-NZ" sz="5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825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85750"/>
            <a:ext cx="12192000" cy="7372350"/>
          </a:xfrm>
        </p:spPr>
        <p:txBody>
          <a:bodyPr anchor="t" anchorCtr="0">
            <a:normAutofit/>
          </a:bodyPr>
          <a:lstStyle/>
          <a:p>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Bearing with women in love means lifting up their voices, callings, and leadership.</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143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5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86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19100"/>
            <a:ext cx="12192000" cy="6273800"/>
          </a:xfrm>
        </p:spPr>
        <p:txBody>
          <a:bodyPr>
            <a:normAutofit fontScale="90000"/>
          </a:bodyPr>
          <a:lstStyle/>
          <a:p>
            <a:r>
              <a:rPr lang="en-NZ" sz="5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Silent Meditation:</a:t>
            </a:r>
            <a:br>
              <a:rPr lang="en-NZ" sz="56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Let us reflect now on the ways that God is moving us to bear one another in love</a:t>
            </a: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	What challenges does each one of us bear?</a:t>
            </a: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	What do women bear in our cultures, community and church?</a:t>
            </a: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t>•	What are ways we bear with each other?</a:t>
            </a:r>
            <a:br>
              <a:rPr lang="en-NZ" sz="44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sz="4400" b="1"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2907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22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097BAD-10C3-EDC7-51C8-FBACD819B1F1}"/>
              </a:ext>
            </a:extLst>
          </p:cNvPr>
          <p:cNvSpPr txBox="1">
            <a:spLocks/>
          </p:cNvSpPr>
          <p:nvPr/>
        </p:nvSpPr>
        <p:spPr>
          <a:xfrm>
            <a:off x="-2357" y="3601"/>
            <a:ext cx="12190428" cy="828595"/>
          </a:xfrm>
          <a:prstGeom prst="rect">
            <a:avLst/>
          </a:prstGeom>
          <a:solidFill>
            <a:srgbClr val="9FBCCC"/>
          </a:solidFill>
        </p:spPr>
        <p:txBody>
          <a:bodyPr vert="horz" lIns="91440" tIns="45720" rIns="91440" bIns="45720" rtlCol="0" anchor="b">
            <a:normAutofit/>
          </a:bodyPr>
          <a:lst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Sabon Next LT"/>
                <a:ea typeface="+mj-ea"/>
                <a:cs typeface="Sabon Next LT"/>
              </a:rPr>
              <a:t>Art &amp; Artist</a:t>
            </a:r>
          </a:p>
        </p:txBody>
      </p:sp>
      <p:pic>
        <p:nvPicPr>
          <p:cNvPr id="4" name="Picture 4" descr="A picture containing tree, person, outdoor&#10;&#10;Description automatically generated">
            <a:extLst>
              <a:ext uri="{FF2B5EF4-FFF2-40B4-BE49-F238E27FC236}">
                <a16:creationId xmlns:a16="http://schemas.microsoft.com/office/drawing/2014/main" id="{40A682BB-055F-A028-EE4A-BB7F8F4E45DA}"/>
              </a:ext>
            </a:extLst>
          </p:cNvPr>
          <p:cNvPicPr>
            <a:picLocks noChangeAspect="1"/>
          </p:cNvPicPr>
          <p:nvPr/>
        </p:nvPicPr>
        <p:blipFill>
          <a:blip r:embed="rId2"/>
          <a:stretch>
            <a:fillRect/>
          </a:stretch>
        </p:blipFill>
        <p:spPr>
          <a:xfrm>
            <a:off x="6170410" y="1073004"/>
            <a:ext cx="4824952" cy="5500954"/>
          </a:xfrm>
          <a:prstGeom prst="rect">
            <a:avLst/>
          </a:prstGeom>
        </p:spPr>
      </p:pic>
      <p:pic>
        <p:nvPicPr>
          <p:cNvPr id="5" name="Picture 5">
            <a:extLst>
              <a:ext uri="{FF2B5EF4-FFF2-40B4-BE49-F238E27FC236}">
                <a16:creationId xmlns:a16="http://schemas.microsoft.com/office/drawing/2014/main" id="{9DDECE54-1039-A032-C360-39DE4D06225A}"/>
              </a:ext>
            </a:extLst>
          </p:cNvPr>
          <p:cNvPicPr>
            <a:picLocks noChangeAspect="1"/>
          </p:cNvPicPr>
          <p:nvPr/>
        </p:nvPicPr>
        <p:blipFill>
          <a:blip r:embed="rId3"/>
          <a:stretch>
            <a:fillRect/>
          </a:stretch>
        </p:blipFill>
        <p:spPr>
          <a:xfrm>
            <a:off x="1487863" y="1074520"/>
            <a:ext cx="3937261" cy="5549518"/>
          </a:xfrm>
          <a:prstGeom prst="rect">
            <a:avLst/>
          </a:prstGeom>
        </p:spPr>
      </p:pic>
      <p:sp>
        <p:nvSpPr>
          <p:cNvPr id="2" name="TextBox 1">
            <a:extLst>
              <a:ext uri="{FF2B5EF4-FFF2-40B4-BE49-F238E27FC236}">
                <a16:creationId xmlns:a16="http://schemas.microsoft.com/office/drawing/2014/main" id="{41B963C0-3260-E6E0-0BC4-BA52851797F8}"/>
              </a:ext>
            </a:extLst>
          </p:cNvPr>
          <p:cNvSpPr txBox="1"/>
          <p:nvPr/>
        </p:nvSpPr>
        <p:spPr>
          <a:xfrm>
            <a:off x="6175332" y="6530236"/>
            <a:ext cx="48308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abon Next LT"/>
                <a:ea typeface="+mn-ea"/>
                <a:cs typeface="Sabon Next LT"/>
              </a:rPr>
              <a:t>Halima Aziz</a:t>
            </a:r>
          </a:p>
        </p:txBody>
      </p:sp>
    </p:spTree>
    <p:extLst>
      <p:ext uri="{BB962C8B-B14F-4D97-AF65-F5344CB8AC3E}">
        <p14:creationId xmlns:p14="http://schemas.microsoft.com/office/powerpoint/2010/main" val="337892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346568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 Urge You”</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a:xfrm>
            <a:off x="0" y="5959996"/>
            <a:ext cx="12192000" cy="906379"/>
          </a:xfrm>
        </p:spPr>
        <p:txBody>
          <a:bodyPr>
            <a:normAutofit/>
          </a:bodyPr>
          <a:lstStyle/>
          <a:p>
            <a:r>
              <a:rPr lang="en-NZ" b="1" dirty="0">
                <a:solidFill>
                  <a:schemeClr val="bg1"/>
                </a:solidFill>
                <a:latin typeface="Tahoma" panose="020B0604030504040204" pitchFamily="34" charset="0"/>
                <a:ea typeface="Tahoma" panose="020B0604030504040204" pitchFamily="34" charset="0"/>
                <a:cs typeface="Tahoma" panose="020B0604030504040204" pitchFamily="34" charset="0"/>
              </a:rPr>
              <a:t>I Urge You is a song that was composed especially for this World Day of Prayer service. </a:t>
            </a:r>
          </a:p>
        </p:txBody>
      </p:sp>
    </p:spTree>
    <p:extLst>
      <p:ext uri="{BB962C8B-B14F-4D97-AF65-F5344CB8AC3E}">
        <p14:creationId xmlns:p14="http://schemas.microsoft.com/office/powerpoint/2010/main" val="411203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12192000" cy="50419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English Translation:</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 urge you to be patient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the calling you receive,</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bearing one another</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with love and unity.</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3" name="I-Urge-You-Najwa-Hashweh-Azaz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7012" y="5923384"/>
            <a:ext cx="609600" cy="609600"/>
          </a:xfrm>
          <a:prstGeom prst="rect">
            <a:avLst/>
          </a:prstGeom>
        </p:spPr>
      </p:pic>
    </p:spTree>
    <p:extLst>
      <p:ext uri="{BB962C8B-B14F-4D97-AF65-F5344CB8AC3E}">
        <p14:creationId xmlns:p14="http://schemas.microsoft.com/office/powerpoint/2010/main" val="18862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6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35200"/>
            <a:ext cx="12192000" cy="2578100"/>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 Story of Truth Telling:</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Lina’s story</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(Younger Woman in her 20s)</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8838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name is Lina.</a:t>
            </a:r>
          </a:p>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On May 11, 2022, I lost my Aunt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 famous journalist who was killed in Jenin. For me, Aunt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was like the branch of an olive tree, resisting the strong winds that threatened to erase the truth of Palestinian experience. </a:t>
            </a:r>
          </a:p>
        </p:txBody>
      </p:sp>
    </p:spTree>
    <p:extLst>
      <p:ext uri="{BB962C8B-B14F-4D97-AF65-F5344CB8AC3E}">
        <p14:creationId xmlns:p14="http://schemas.microsoft.com/office/powerpoint/2010/main" val="225725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7017306"/>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When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Aunt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died, Palestine lost an icon, a legend, and a famous Al Jazeera journalist. And yet,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is all of the above and more. She was also my aunt, my godmother at baptism, and my best friend.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has been my role model for as long as I can remember. She was also a role model to many young Palestinian women.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531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3"/>
            <a:ext cx="12192000" cy="238760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Salutation and Response</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248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Growing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up, I aspired to be as successful, professional, and empathetic as her. I will cherish all the moments I spent with her talking about art, politics, and life, watching shows, going on vacations, and spending time with the family. </a:t>
            </a:r>
          </a:p>
        </p:txBody>
      </p:sp>
    </p:spTree>
    <p:extLst>
      <p:ext uri="{BB962C8B-B14F-4D97-AF65-F5344CB8AC3E}">
        <p14:creationId xmlns:p14="http://schemas.microsoft.com/office/powerpoint/2010/main" val="2561251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For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25 years, Aunt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dedicated her life to telling the stories of Palestinian experience, and to being the voice of truth. She entered every house in Palestine and the Arab world through the TV screen. The day of her funeral was proof that she had also entered the hearts of Palestinians.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238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The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outpouring of solidarity we witnessed at her funeral will forever be ingrained in my memory and the collective memory of Palestine. We are forever grateful to the strong and courageous Palestinians who resisted the threats from Israeli forces and carried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Shireen’s</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casket on their shoulders. </a:t>
            </a:r>
          </a:p>
        </p:txBody>
      </p:sp>
    </p:spTree>
    <p:extLst>
      <p:ext uri="{BB962C8B-B14F-4D97-AF65-F5344CB8AC3E}">
        <p14:creationId xmlns:p14="http://schemas.microsoft.com/office/powerpoint/2010/main" val="171870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Many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people did not know that my aunt was a Palestinian Christian.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Shireen’s</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faith led her to bear with all in love, despite differences in faith traditions. She stood with all who were being harmed. She struggled for both Muslims and Christians to have access to the holy sites in Jerusalem.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5387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3554819"/>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Her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truth telling was even a way of bearing with the occupiers in love. Speaking the truth is a form of loving resistance, because it calls the oppressor back to their humanity</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565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Although </a:t>
            </a:r>
            <a:r>
              <a:rPr lang="en-NZ" sz="4500" b="1" dirty="0" err="1">
                <a:solidFill>
                  <a:srgbClr val="FFFF00"/>
                </a:solidFill>
                <a:latin typeface="Tahoma" panose="020B0604030504040204" pitchFamily="34" charset="0"/>
                <a:ea typeface="Tahoma" panose="020B0604030504040204" pitchFamily="34" charset="0"/>
                <a:cs typeface="Tahoma" panose="020B0604030504040204" pitchFamily="34" charset="0"/>
              </a:rPr>
              <a:t>Shireen</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a branch of the olive tree, was cut down too soon, her legacy lives on. Her memory now nourishes the earth, from which we will gain strength to continue telling the truth and demanding justice</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t>
            </a:r>
            <a:endPar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338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3554819"/>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Hearing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this story of a woman who dared to speak the truth in love, let us commit ourselves to the journey, as she did.</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1696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58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2362"/>
            <a:ext cx="12192000" cy="3465680"/>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Word lights the Path/</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Walk by the light of the Word”</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514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899"/>
            <a:ext cx="12192000" cy="6215063"/>
          </a:xfrm>
        </p:spPr>
        <p:txBody>
          <a:bodyPr>
            <a:noAutofit/>
          </a:bodyPr>
          <a:lstStyle/>
          <a:p>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Your Word lights the path we are walking.</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We walk alongside you, Jesus.</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And as we walk closely beside you,</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grace, peace and goodness we harvest.</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Along the journey, among the people,</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we sing and praise your way of love.</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Our hearts grow wider from all your kindness,</a:t>
            </a:r>
            <a:b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joining with the heart beat of your love.</a:t>
            </a:r>
          </a:p>
        </p:txBody>
      </p:sp>
      <p:pic>
        <p:nvPicPr>
          <p:cNvPr id="4" name="Your-Word-Lights-the-Path-Luai-Zaher-and-Rabab-Zaito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864" y="5410200"/>
            <a:ext cx="609600" cy="609600"/>
          </a:xfrm>
          <a:prstGeom prst="rect">
            <a:avLst/>
          </a:prstGeom>
        </p:spPr>
      </p:pic>
    </p:spTree>
    <p:extLst>
      <p:ext uri="{BB962C8B-B14F-4D97-AF65-F5344CB8AC3E}">
        <p14:creationId xmlns:p14="http://schemas.microsoft.com/office/powerpoint/2010/main" val="286012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We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gather in the Name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of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the Triune God, </a:t>
            </a: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Creator</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 Son and Holy Spirit.</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Amen</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a:endPar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God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be with you.</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And </a:t>
            </a: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also with you. </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7329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0"/>
            <a:ext cx="12192000" cy="4443413"/>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Our world is full of sorrow, struggle, loss and pain,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tempting us all into despair.</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 are surrounded by enormous, threatening waves</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that leave us anxious and afraid.</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0162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1"/>
            <a:ext cx="12192000" cy="3729038"/>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But </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then your voice arrives and calms the blowing wind,</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clearing all the clouds from the sky.</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And then your face appears and we rise with the morning, waking to the strength and hope you bring.</a:t>
            </a:r>
          </a:p>
        </p:txBody>
      </p:sp>
    </p:spTree>
    <p:extLst>
      <p:ext uri="{BB962C8B-B14F-4D97-AF65-F5344CB8AC3E}">
        <p14:creationId xmlns:p14="http://schemas.microsoft.com/office/powerpoint/2010/main" val="30878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1"/>
            <a:ext cx="12192000" cy="6215062"/>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Along the journey, among the people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 sing and praise your way of love.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Our hearts grow wider from all your kindness</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joining with the heartbeat of your love.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Your Word lights the path we are walking.</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 walk alongside you Jesus, And as we walk closely beside you,</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grace, peace and goodness we harvest.</a:t>
            </a:r>
          </a:p>
        </p:txBody>
      </p:sp>
    </p:spTree>
    <p:extLst>
      <p:ext uri="{BB962C8B-B14F-4D97-AF65-F5344CB8AC3E}">
        <p14:creationId xmlns:p14="http://schemas.microsoft.com/office/powerpoint/2010/main" val="256855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1"/>
            <a:ext cx="12192000" cy="4400549"/>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O God of life and mercy, wondrous is your love.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 pledge our lives, our hearts to you.</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You are the healing balm that makes us whole again.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We find our bliss and joy in you.</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endPar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97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1"/>
            <a:ext cx="12192000" cy="3771899"/>
          </a:xfrm>
        </p:spPr>
        <p:txBody>
          <a:bodyPr>
            <a:normAutofit fontScale="90000"/>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Your </a:t>
            </a: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Holy Spirit lights our souls from deep within.</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You ignite our trust that life is good.</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Your love surrounds us like a mother’s reassurance.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You are with us, for us every day</a:t>
            </a: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1861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42901"/>
            <a:ext cx="12192000" cy="6215062"/>
          </a:xfrm>
        </p:spPr>
        <p:txBody>
          <a:bodyPr>
            <a:normAutofit fontScale="90000"/>
          </a:bodyPr>
          <a:lstStyle/>
          <a:p>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Along the journey, among the people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 sing and praise your way of love.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Our hearts grow wider from all your kindness</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joining with the heartbeat of your love.</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Your Word lights the path we are walking.</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We walk alongside you Jesus, And as we walk closely beside you,</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grace, peace and goodness we harvest.</a:t>
            </a:r>
          </a:p>
        </p:txBody>
      </p:sp>
    </p:spTree>
    <p:extLst>
      <p:ext uri="{BB962C8B-B14F-4D97-AF65-F5344CB8AC3E}">
        <p14:creationId xmlns:p14="http://schemas.microsoft.com/office/powerpoint/2010/main" val="389620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128713"/>
            <a:ext cx="12192000" cy="5229225"/>
          </a:xfrm>
        </p:spPr>
        <p:txBody>
          <a:bodyPr>
            <a:normAutofit/>
          </a:bodyPr>
          <a:lstStyle/>
          <a:p>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Intercessory Prayers:</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Gathered into one by the Holy Spirit, we now pray for women everywhere, for the world, and for those in need. </a:t>
            </a: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NZ" sz="5000" b="1"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NZ" sz="5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Let us Pray.</a:t>
            </a:r>
            <a:endParaRPr lang="en-NZ"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561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God of Righteousness, bless us and make us witnesses of peace and justice. Open our eyes so that we can see things as you do. Protect us from all forms of violence, hurt and revenge. We pray especially for women who are denied education and other basic rights. We pray for women who are abused and suffer violence.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8230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We pray that our churches, as well as our governments, will create safe places for women. Help us to raise our voices and use our gifts and talents to help others. Lead us into a life worthy of our calling.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a:t>
            </a:r>
          </a:p>
          <a:p>
            <a:pPr algn="ct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2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NZ" sz="45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16274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6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Refugee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God, who as a child had to flee a massacre in Bethlehem, you know the plight of refugees and the displaced. Remain with us and help us in these dark and difficult times. Guide and protect refugees and displaced people. Bring them to places of safety.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1559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247317"/>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Open the hearts of those receiving refugees, and guide the actions of political leaders so that all needs will be met. Lead us into a life worthy of our calling. </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a:t>
            </a:r>
          </a:p>
        </p:txBody>
      </p:sp>
    </p:spTree>
    <p:extLst>
      <p:ext uri="{BB962C8B-B14F-4D97-AF65-F5344CB8AC3E}">
        <p14:creationId xmlns:p14="http://schemas.microsoft.com/office/powerpoint/2010/main" val="25958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God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our Rock, you have taught us to build our lives on you. We pray for those who are homeless. We pray especially with Palestinian families whose homes have been demolished or are threatened to be demolished by Israeli authorities. Bring these families justice and end this evil practice. </a:t>
            </a:r>
            <a:endPar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861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1477328"/>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Lead us into a life worthy of our calling.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a:t>
            </a:r>
          </a:p>
        </p:txBody>
      </p:sp>
    </p:spTree>
    <p:extLst>
      <p:ext uri="{BB962C8B-B14F-4D97-AF65-F5344CB8AC3E}">
        <p14:creationId xmlns:p14="http://schemas.microsoft.com/office/powerpoint/2010/main" val="276988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5632311"/>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God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of Peace, we pray for an end to the Israeli occupation and for a just solution to the ongoing oppression. We also pray for the city of Jerusalem, sacred to three religions of Christianity, Judaism and Islam. We pray for equality, freedom of religion, freedom of movement, and freedom of expression. </a:t>
            </a:r>
          </a:p>
        </p:txBody>
      </p:sp>
    </p:spTree>
    <p:extLst>
      <p:ext uri="{BB962C8B-B14F-4D97-AF65-F5344CB8AC3E}">
        <p14:creationId xmlns:p14="http://schemas.microsoft.com/office/powerpoint/2010/main" val="83603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3554819"/>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Teach us as Christians to follow the way of Jesus, sharing love with all the inhabitants of the land. Lead us into a life worthy of our calling.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 </a:t>
            </a:r>
          </a:p>
        </p:txBody>
      </p:sp>
    </p:spTree>
    <p:extLst>
      <p:ext uri="{BB962C8B-B14F-4D97-AF65-F5344CB8AC3E}">
        <p14:creationId xmlns:p14="http://schemas.microsoft.com/office/powerpoint/2010/main" val="5733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6324808"/>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Healer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and Sustaining Spirit, we pray for all those who are sick, who are dying, and who are grieving. We pray for scientists and doctors who develop vaccines and treatments for the COVID-19 virus and other diseases.  When we are lost and weary, strengthen us. Revive our dry branches, so that they yield good fruits again. </a:t>
            </a:r>
          </a:p>
        </p:txBody>
      </p:sp>
    </p:spTree>
    <p:extLst>
      <p:ext uri="{BB962C8B-B14F-4D97-AF65-F5344CB8AC3E}">
        <p14:creationId xmlns:p14="http://schemas.microsoft.com/office/powerpoint/2010/main" val="94338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Give us new life and the hope of the resurrection. Lead us into a life worthy of our calling.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a:t>
            </a:r>
          </a:p>
        </p:txBody>
      </p:sp>
    </p:spTree>
    <p:extLst>
      <p:ext uri="{BB962C8B-B14F-4D97-AF65-F5344CB8AC3E}">
        <p14:creationId xmlns:p14="http://schemas.microsoft.com/office/powerpoint/2010/main" val="118255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4939814"/>
          </a:xfrm>
          <a:prstGeom prst="rect">
            <a:avLst/>
          </a:prstGeom>
        </p:spPr>
        <p:txBody>
          <a:bodyPr wrap="square">
            <a:spAutoFit/>
          </a:bodyPr>
          <a:lstStyle/>
          <a:p>
            <a:pPr algn="ctr"/>
            <a:r>
              <a:rPr lang="en-NZ" sz="45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God </a:t>
            </a: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of Mercy, we have carelessly destroyed your beautiful creation. We have harmed the environment, the flora and fauna, and the creatures of the air, land and water. Our destruction of the earth has caused the climate crisis. Help us to appreciate and love your creation. </a:t>
            </a:r>
          </a:p>
        </p:txBody>
      </p:sp>
    </p:spTree>
    <p:extLst>
      <p:ext uri="{BB962C8B-B14F-4D97-AF65-F5344CB8AC3E}">
        <p14:creationId xmlns:p14="http://schemas.microsoft.com/office/powerpoint/2010/main" val="288022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17743"/>
            <a:ext cx="12192000" cy="2862322"/>
          </a:xfrm>
          <a:prstGeom prst="rect">
            <a:avLst/>
          </a:prstGeom>
        </p:spPr>
        <p:txBody>
          <a:bodyPr wrap="square">
            <a:spAutoFit/>
          </a:bodyPr>
          <a:lstStyle/>
          <a:p>
            <a:pPr algn="ctr"/>
            <a:r>
              <a:rPr lang="en-NZ" sz="4500" b="1" dirty="0">
                <a:solidFill>
                  <a:srgbClr val="FFFF00"/>
                </a:solidFill>
                <a:latin typeface="Tahoma" panose="020B0604030504040204" pitchFamily="34" charset="0"/>
                <a:ea typeface="Tahoma" panose="020B0604030504040204" pitchFamily="34" charset="0"/>
                <a:cs typeface="Tahoma" panose="020B0604030504040204" pitchFamily="34" charset="0"/>
              </a:rPr>
              <a:t>Help us to repair what we have destroyed. Lead us into a life worthy of our calling.</a:t>
            </a:r>
          </a:p>
          <a:p>
            <a:pPr algn="ctr"/>
            <a:r>
              <a:rPr lang="en-NZ" sz="4500" b="1" dirty="0">
                <a:solidFill>
                  <a:schemeClr val="bg1"/>
                </a:solidFill>
                <a:latin typeface="Tahoma" panose="020B0604030504040204" pitchFamily="34" charset="0"/>
                <a:ea typeface="Tahoma" panose="020B0604030504040204" pitchFamily="34" charset="0"/>
                <a:cs typeface="Tahoma" panose="020B0604030504040204" pitchFamily="34" charset="0"/>
              </a:rPr>
              <a:t>All:	Hear our prayer.</a:t>
            </a:r>
          </a:p>
        </p:txBody>
      </p:sp>
    </p:spTree>
    <p:extLst>
      <p:ext uri="{BB962C8B-B14F-4D97-AF65-F5344CB8AC3E}">
        <p14:creationId xmlns:p14="http://schemas.microsoft.com/office/powerpoint/2010/main" val="226836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ppledVTI">
  <a:themeElements>
    <a:clrScheme name="AnalogousFromLightSeedLeftStep">
      <a:dk1>
        <a:srgbClr val="000000"/>
      </a:dk1>
      <a:lt1>
        <a:srgbClr val="FFFFFF"/>
      </a:lt1>
      <a:dk2>
        <a:srgbClr val="203922"/>
      </a:dk2>
      <a:lt2>
        <a:srgbClr val="E8E4E2"/>
      </a:lt2>
      <a:accent1>
        <a:srgbClr val="80A7BA"/>
      </a:accent1>
      <a:accent2>
        <a:srgbClr val="76ACA7"/>
      </a:accent2>
      <a:accent3>
        <a:srgbClr val="81AA95"/>
      </a:accent3>
      <a:accent4>
        <a:srgbClr val="78B07C"/>
      </a:accent4>
      <a:accent5>
        <a:srgbClr val="8EA980"/>
      </a:accent5>
      <a:accent6>
        <a:srgbClr val="9AA772"/>
      </a:accent6>
      <a:hlink>
        <a:srgbClr val="A8765E"/>
      </a:hlink>
      <a:folHlink>
        <a:srgbClr val="7F7F7F"/>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docProps/app.xml><?xml version="1.0" encoding="utf-8"?>
<Properties xmlns="http://schemas.openxmlformats.org/officeDocument/2006/extended-properties" xmlns:vt="http://schemas.openxmlformats.org/officeDocument/2006/docPropsVTypes">
  <TotalTime>13623</TotalTime>
  <Words>5588</Words>
  <Application>Microsoft Office PowerPoint</Application>
  <PresentationFormat>Widescreen</PresentationFormat>
  <Paragraphs>315</Paragraphs>
  <Slides>153</Slides>
  <Notes>0</Notes>
  <HiddenSlides>0</HiddenSlides>
  <MMClips>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153</vt:i4>
      </vt:variant>
    </vt:vector>
  </HeadingPairs>
  <TitlesOfParts>
    <vt:vector size="163" baseType="lpstr">
      <vt:lpstr>Arial</vt:lpstr>
      <vt:lpstr>Avenir Next LT Pro</vt:lpstr>
      <vt:lpstr>AvenirNext LT Pro Medium</vt:lpstr>
      <vt:lpstr>Calibri</vt:lpstr>
      <vt:lpstr>Calibri Light</vt:lpstr>
      <vt:lpstr>Forte</vt:lpstr>
      <vt:lpstr>Sabon Next LT</vt:lpstr>
      <vt:lpstr>Tahoma</vt:lpstr>
      <vt:lpstr>Office Theme</vt:lpstr>
      <vt:lpstr>DappledVTI</vt:lpstr>
      <vt:lpstr>PowerPoint Presentation</vt:lpstr>
      <vt:lpstr>PowerPoint Presentation</vt:lpstr>
      <vt:lpstr>Welcome and Greetings</vt:lpstr>
      <vt:lpstr>PowerPoint Presentation</vt:lpstr>
      <vt:lpstr>PowerPoint Presentation</vt:lpstr>
      <vt:lpstr>PowerPoint Presentation</vt:lpstr>
      <vt:lpstr>Salutation and Response</vt:lpstr>
      <vt:lpstr>PowerPoint Presentation</vt:lpstr>
      <vt:lpstr>PowerPoint Presentation</vt:lpstr>
      <vt:lpstr>Opening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Call to Worship</vt:lpstr>
      <vt:lpstr>PowerPoint Presentation</vt:lpstr>
      <vt:lpstr>PowerPoint Presentation</vt:lpstr>
      <vt:lpstr>PowerPoint Presentation</vt:lpstr>
      <vt:lpstr>PowerPoint Presentation</vt:lpstr>
      <vt:lpstr>Gospel Reading:  John 15:12-14</vt:lpstr>
      <vt:lpstr>“This is my commandment, that you love one another as I have loved you. No one has greater love than this, to lay down one’s life for one’s friends. I am giving you these commands so that you may love one another.”</vt:lpstr>
      <vt:lpstr>PowerPoint Presentation</vt:lpstr>
      <vt:lpstr>A Story of Resilience:  Eleonor’s story (Old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WORLD DAY OF PRAYER 2024</vt:lpstr>
      <vt:lpstr>Epistle Reading:  Ephesians 4:1-7</vt:lpstr>
      <vt:lpstr>“I therefore, the prisoner in the Lord, beg you to lead a life worthy of the calling to which you have been called, with all humility and gentleness, with patience, bearing with one another in love, making every effort to maintain the unity of the Spirit in the bond of peace. </vt:lpstr>
      <vt:lpstr>There is one body and one Spirit, just as you were called to the one hope of your calling, one Lord, one faith, one baptism, one God and Father of all, who is above all and through all and in all. But each of us was given grace according to the measure of Christ’s gift.” </vt:lpstr>
      <vt:lpstr>PowerPoint Presentation</vt:lpstr>
      <vt:lpstr>Reflection</vt:lpstr>
      <vt:lpstr>In Paul's address to the Ephesians, he begs the community to bear with one another. The word “beg” is a strong word. It can also be translated from the Greek as “implore,” “urge,” or “request.” This word tells us something about Paul and his relationship to the Ephesians. </vt:lpstr>
      <vt:lpstr>Despite being an authority figure for the Ephesian church, Paul does not order or command the Ephesians. He begs them, treating them as the higher and more powerful party in the relationship. This is a gesture of great respect and humility. It suggests that Paul loves this community greatly, and that what he is asking is more important than pride and protocol. </vt:lpstr>
      <vt:lpstr>And what is Paul asking? He is asking the Ephesians to live a life worthy of their calling. To be worthy of their calling, the Ephesians must live with humility and gentleness and patience. To be worthy of their calling, the Ephesians must bear together in love.  </vt:lpstr>
      <vt:lpstr>Living under occupation, Palestinians know how hard it is to bear together in love. Occupation attempts to divide Palestinians from each other. When some Palestinians are given privileges that other Palestinians are denied, it divides the community. When some Palestinians have more freedom of movement than others, it divides the community. </vt:lpstr>
      <vt:lpstr>When some Palestinian faith leaders are treated better than others, it divides the community. Although bearing together in love under occupation is a challenge, Palestinians are determined to remain a community. Another aspect of this theme that is difficult for Palestinians is the question of who is included in “one another?”  </vt:lpstr>
      <vt:lpstr>Do we also have to “bear in love” with those who are doing evil to us, and to others? When children in Hebron are arrested simply for walking to school, must we bear with our oppressor in love? When young people are beaten for speaking Arabic in Jerusalem, must we bear with our oppressor in love?  </vt:lpstr>
      <vt:lpstr>When people are not allowed to pass through military checkpoints to visit family or go to work, must we bear with our oppressor in love? It is difficult to hear Paul’s words to “bear with one another in love” in the face of injustice.  In Arabic, the word for “bearing” is hamel, which literally means “to carry.”</vt:lpstr>
      <vt:lpstr>It is a word used in many contexts, including when a woman is pregnant. Women bear life, bringing human beings into the world. And women bear so much more: not only work, family, and community, but also the weight of inequality placed on them by patriarchal societies. Gender-based violence and discrimination creates an unjust burden for women around the world. </vt:lpstr>
      <vt:lpstr>Today, some churches around the world, including in Palestine, are working for gender justice. These churches believe that women and men are created equally in God’s image (Genesis 1:27), and that in Christ, there is no longer male and female (Galatians 3:28). Bearing with women in love means treating them as human beings worthy of dignity and justice.  </vt:lpstr>
      <vt:lpstr>Bearing with women in love means lifting up their voices, callings, and leadership.</vt:lpstr>
      <vt:lpstr>PowerPoint Presentation</vt:lpstr>
      <vt:lpstr>Silent Meditation:  Let us reflect now on the ways that God is moving us to bear one another in love:  • What challenges does each one of us bear? • What do women bear in our cultures, community and church? • What are ways we bear with each other? </vt:lpstr>
      <vt:lpstr>PowerPoint Presentation</vt:lpstr>
      <vt:lpstr>PowerPoint Presentation</vt:lpstr>
      <vt:lpstr>“I Urge You” </vt:lpstr>
      <vt:lpstr>English Translation:  I urge you to be patient  with the calling you receive, bearing one another with love and unity. </vt:lpstr>
      <vt:lpstr>PowerPoint Presentation</vt:lpstr>
      <vt:lpstr>A Story of Truth Telling:  Lina’s story (Younger Woman in her 20s)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Word lights the Path/ Walk by the light of the Word” </vt:lpstr>
      <vt:lpstr>Your Word lights the path we are walking. We walk alongside you, Jesus. And as we walk closely beside you, grace, peace and goodness we harvest. Along the journey, among the people, we sing and praise your way of love. Our hearts grow wider from all your kindness, joining with the heart beat of your love.</vt:lpstr>
      <vt:lpstr>Our world is full of sorrow, struggle, loss and pain, tempting us all into despair. We are surrounded by enormous, threatening waves that leave us anxious and afraid. </vt:lpstr>
      <vt:lpstr>But then your voice arrives and calms the blowing wind, clearing all the clouds from the sky. And then your face appears and we rise with the morning, waking to the strength and hope you bring.</vt:lpstr>
      <vt:lpstr>Along the journey, among the people we sing and praise your way of love. Our hearts grow wider from all your kindness joining with the heartbeat of your love. Your Word lights the path we are walking. We walk alongside you Jesus, And as we walk closely beside you, grace, peace and goodness we harvest.</vt:lpstr>
      <vt:lpstr>O God of life and mercy, wondrous is your love. We pledge our lives, our hearts to you. You are the healing balm that makes us whole again. We find our bliss and joy in you. </vt:lpstr>
      <vt:lpstr>Your Holy Spirit lights our souls from deep within. You ignite our trust that life is good. Your love surrounds us like a mother’s reassurance. You are with us, for us every day.</vt:lpstr>
      <vt:lpstr>Along the journey, among the people we sing and praise your way of love. Our hearts grow wider from all your kindness joining with the heartbeat of your love. Your Word lights the path we are walking. We walk alongside you Jesus, And as we walk closely beside you, grace, peace and goodness we harvest.</vt:lpstr>
      <vt:lpstr>PowerPoint Presentation</vt:lpstr>
      <vt:lpstr>Intercessory Prayers:  Gathered into one by the Holy Spirit, we now pray for women everywhere, for the world, and for those in need.   Let us Pray.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Lord’s Prayer  (Sung in Arabic)     </vt:lpstr>
      <vt:lpstr>The Lord’s Prayer  (Sung in Arabic)     </vt:lpstr>
      <vt:lpstr>PowerPoint Presentation</vt:lpstr>
      <vt:lpstr>PowerPoint Presentation</vt:lpstr>
      <vt:lpstr>PowerPoint Presentation</vt:lpstr>
      <vt:lpstr>A Story of Flourishing:  Sara’s story (Middle aged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Urge You” </vt:lpstr>
      <vt:lpstr>English Translation:  I urge you to be patient  with the calling you receive, bearing one another with love and unity. </vt:lpstr>
      <vt:lpstr>PowerPoint Presentation</vt:lpstr>
      <vt:lpstr>Offertory</vt:lpstr>
      <vt:lpstr>Today we have been blessed by witness of Palestinian Christian women. These stories have shown us the power of bearing together in love. We come now to a time of offering.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Sharing the Peace of God</vt:lpstr>
      <vt:lpstr>PowerPoint Presentation</vt:lpstr>
      <vt:lpstr>PowerPoint Presentation</vt:lpstr>
      <vt:lpstr>PowerPoint Presentation</vt:lpstr>
      <vt:lpstr>Words of Commitment</vt:lpstr>
      <vt:lpstr>PowerPoint Presentation</vt:lpstr>
      <vt:lpstr>PowerPoint Presentation</vt:lpstr>
      <vt:lpstr>PowerPoint Presentation</vt:lpstr>
      <vt:lpstr>“Your love, O God, is never ending”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Blessing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Day of Prayer 2023 Workshop begins at 10am</dc:title>
  <dc:creator>Christchurch North Methodist Parish</dc:creator>
  <cp:lastModifiedBy>Christchurch North Methodist Parish</cp:lastModifiedBy>
  <cp:revision>159</cp:revision>
  <dcterms:created xsi:type="dcterms:W3CDTF">2023-01-27T00:43:42Z</dcterms:created>
  <dcterms:modified xsi:type="dcterms:W3CDTF">2024-02-21T01:26:22Z</dcterms:modified>
</cp:coreProperties>
</file>